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7" r:id="rId4"/>
    <p:sldId id="259" r:id="rId5"/>
    <p:sldId id="276" r:id="rId6"/>
    <p:sldId id="260" r:id="rId7"/>
    <p:sldId id="277" r:id="rId8"/>
    <p:sldId id="261" r:id="rId9"/>
    <p:sldId id="278" r:id="rId10"/>
    <p:sldId id="279" r:id="rId11"/>
    <p:sldId id="280" r:id="rId12"/>
    <p:sldId id="281" r:id="rId13"/>
    <p:sldId id="282" r:id="rId14"/>
    <p:sldId id="283" r:id="rId15"/>
    <p:sldId id="262" r:id="rId16"/>
    <p:sldId id="263" r:id="rId17"/>
    <p:sldId id="269" r:id="rId18"/>
    <p:sldId id="268" r:id="rId19"/>
    <p:sldId id="267" r:id="rId20"/>
    <p:sldId id="266" r:id="rId21"/>
    <p:sldId id="270" r:id="rId22"/>
    <p:sldId id="271"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8" d="100"/>
          <a:sy n="88" d="100"/>
        </p:scale>
        <p:origin x="326"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565561-48BB-D01E-5DC3-58A9432E62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30142E82-BEB9-1D26-4CC0-D61B93BDC5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5AF6A25B-6B12-6AB1-73BA-A49AC7894DB6}"/>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5" name="Footer Placeholder 4">
            <a:extLst>
              <a:ext uri="{FF2B5EF4-FFF2-40B4-BE49-F238E27FC236}">
                <a16:creationId xmlns="" xmlns:a16="http://schemas.microsoft.com/office/drawing/2014/main" id="{99C3B02C-8270-3EF5-811D-0FFC190367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402C988-1339-7D1E-875A-5E05F505F675}"/>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379011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9E90DD-BDC3-96C2-878D-47BB9325E2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2DA859D-87AE-75E3-7B43-8E49D6DBD2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2E331F3-51C8-A512-0A35-C5897252539F}"/>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5" name="Footer Placeholder 4">
            <a:extLst>
              <a:ext uri="{FF2B5EF4-FFF2-40B4-BE49-F238E27FC236}">
                <a16:creationId xmlns="" xmlns:a16="http://schemas.microsoft.com/office/drawing/2014/main" id="{51BA9835-76FF-CA16-D6BA-CEFD00D18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84A708E-475E-7A7A-6875-65C7E7F7D9E0}"/>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2315950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3AC4917-ACA2-7BFE-4FAE-902586D730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13538F3-82B9-7000-EA29-716C5C259D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68DE77E-EDD8-3D89-1309-CB1A3B16E730}"/>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5" name="Footer Placeholder 4">
            <a:extLst>
              <a:ext uri="{FF2B5EF4-FFF2-40B4-BE49-F238E27FC236}">
                <a16:creationId xmlns="" xmlns:a16="http://schemas.microsoft.com/office/drawing/2014/main" id="{F7314A14-BCAB-7831-0E3B-CE9A2024F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3852099-4E77-E09D-E966-178C4D22A3B5}"/>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3895168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D56BD6-21DF-2CD6-3272-CB5EB0C36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35B5204-1846-4F16-61E8-34353D6788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B74FECF-16C9-7358-A6D0-9EB6B132B286}"/>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5" name="Footer Placeholder 4">
            <a:extLst>
              <a:ext uri="{FF2B5EF4-FFF2-40B4-BE49-F238E27FC236}">
                <a16:creationId xmlns="" xmlns:a16="http://schemas.microsoft.com/office/drawing/2014/main" id="{4E7049AF-9676-44E5-9ADE-F36E1884B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02DD359-E873-6043-A2E1-F813611251B5}"/>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3232605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9535A5-3DDA-7C23-6642-DF987C1CAE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F6320C2-E5FA-8405-ABA5-E73A514A31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83633CD-4267-1654-B963-3E24D6AB27B6}"/>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5" name="Footer Placeholder 4">
            <a:extLst>
              <a:ext uri="{FF2B5EF4-FFF2-40B4-BE49-F238E27FC236}">
                <a16:creationId xmlns="" xmlns:a16="http://schemas.microsoft.com/office/drawing/2014/main" id="{CA1B059D-47EA-5064-F4AD-07FC4A159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DB01372-B120-14EB-E258-647E119CB5BF}"/>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1320825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CB2561-0F3A-567B-3FEA-B76C8D4A6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D3CED7C-0A78-2B1A-7459-AAFD08BE2F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97DFDB8-E1E2-9C4A-FD73-A0A8695A4A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FF94466-4B03-4782-446E-61C74D40702F}"/>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6" name="Footer Placeholder 5">
            <a:extLst>
              <a:ext uri="{FF2B5EF4-FFF2-40B4-BE49-F238E27FC236}">
                <a16:creationId xmlns="" xmlns:a16="http://schemas.microsoft.com/office/drawing/2014/main" id="{9042C571-9857-1586-B886-560E47F18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D8DD561-E0ED-C17E-8595-3C57D78B1770}"/>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217662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3E495A-0C5F-86D2-09AB-9722D90093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AD6BF183-388A-07DB-9EF4-0375306922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8458A8A-73AF-5A75-9935-9377A31499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A3654DBC-F1EF-212F-01A9-D022B9D6DF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1C20C37-4BD6-563B-847E-B0F813B46E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E8B38731-673E-A14C-667C-7BBCEB2A98AE}"/>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8" name="Footer Placeholder 7">
            <a:extLst>
              <a:ext uri="{FF2B5EF4-FFF2-40B4-BE49-F238E27FC236}">
                <a16:creationId xmlns="" xmlns:a16="http://schemas.microsoft.com/office/drawing/2014/main" id="{410AB09B-7065-A718-96DA-6FEA0C52A4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2AD52C7C-18E2-A948-F4E7-3B307CB5A988}"/>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2697439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4199ED-58A8-9097-8B2E-2582A3A35C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8CC722CD-AE7A-B493-672E-70BC789883AF}"/>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4" name="Footer Placeholder 3">
            <a:extLst>
              <a:ext uri="{FF2B5EF4-FFF2-40B4-BE49-F238E27FC236}">
                <a16:creationId xmlns="" xmlns:a16="http://schemas.microsoft.com/office/drawing/2014/main" id="{B1C1906E-4109-6884-0197-68E3AAAA0C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65D9DBC-383F-8FA3-0632-334893995AF5}"/>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253693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2E14AB9-591C-3351-7496-0032B6989F0C}"/>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3" name="Footer Placeholder 2">
            <a:extLst>
              <a:ext uri="{FF2B5EF4-FFF2-40B4-BE49-F238E27FC236}">
                <a16:creationId xmlns="" xmlns:a16="http://schemas.microsoft.com/office/drawing/2014/main" id="{608870B8-B473-0B0E-BA06-BC48F0D357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0534B6BE-6549-5CC9-A532-B4D7015F3D6B}"/>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62501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312E69-6B41-4A28-0F12-922937D5B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112DC1CC-9D8C-6F80-ED7C-08B0F91BA5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68FB87F-808F-FD02-DC40-035BE1CFB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C26A7E1-FD6D-E543-BBDB-B39BBC5D3238}"/>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6" name="Footer Placeholder 5">
            <a:extLst>
              <a:ext uri="{FF2B5EF4-FFF2-40B4-BE49-F238E27FC236}">
                <a16:creationId xmlns="" xmlns:a16="http://schemas.microsoft.com/office/drawing/2014/main" id="{8F8122AE-6A68-892B-E3A8-5D8733537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C99652A-3372-EE56-9A04-E89D258B02FE}"/>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1018022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83E076-3FE6-1EA8-CCCD-6DD424D8B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67A78BB-0B9C-A949-2C9D-EF6C39B51C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6666B320-4DE2-47AD-AB1E-8047E767DD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418172F-0627-6659-16F2-B58C32B1BB57}"/>
              </a:ext>
            </a:extLst>
          </p:cNvPr>
          <p:cNvSpPr>
            <a:spLocks noGrp="1"/>
          </p:cNvSpPr>
          <p:nvPr>
            <p:ph type="dt" sz="half" idx="10"/>
          </p:nvPr>
        </p:nvSpPr>
        <p:spPr/>
        <p:txBody>
          <a:bodyPr/>
          <a:lstStyle/>
          <a:p>
            <a:fld id="{493E2EE5-B609-4673-BDCF-2185CE493D87}" type="datetimeFigureOut">
              <a:rPr lang="en-US" smtClean="0"/>
              <a:t>1/4/2025</a:t>
            </a:fld>
            <a:endParaRPr lang="en-US"/>
          </a:p>
        </p:txBody>
      </p:sp>
      <p:sp>
        <p:nvSpPr>
          <p:cNvPr id="6" name="Footer Placeholder 5">
            <a:extLst>
              <a:ext uri="{FF2B5EF4-FFF2-40B4-BE49-F238E27FC236}">
                <a16:creationId xmlns="" xmlns:a16="http://schemas.microsoft.com/office/drawing/2014/main" id="{4231A55F-0C1B-E245-0FD1-ADFD43B0A5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206F90F-50A7-AA4D-F30A-1F0FAEDE9B98}"/>
              </a:ext>
            </a:extLst>
          </p:cNvPr>
          <p:cNvSpPr>
            <a:spLocks noGrp="1"/>
          </p:cNvSpPr>
          <p:nvPr>
            <p:ph type="sldNum" sz="quarter" idx="12"/>
          </p:nvPr>
        </p:nvSpPr>
        <p:spPr/>
        <p:txBody>
          <a:bodyPr/>
          <a:lstStyle/>
          <a:p>
            <a:fld id="{E99798A5-9908-4DE6-AEB2-177AD3E15A7F}" type="slidenum">
              <a:rPr lang="en-US" smtClean="0"/>
              <a:t>‹#›</a:t>
            </a:fld>
            <a:endParaRPr lang="en-US"/>
          </a:p>
        </p:txBody>
      </p:sp>
    </p:spTree>
    <p:extLst>
      <p:ext uri="{BB962C8B-B14F-4D97-AF65-F5344CB8AC3E}">
        <p14:creationId xmlns:p14="http://schemas.microsoft.com/office/powerpoint/2010/main" val="1956490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62EDC73-27FE-2687-A406-65E631435B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3A8AEAC4-CCBA-7C91-B6F4-6A14FADDC9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C6FB640-749A-041A-47B6-31CADA8534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E2EE5-B609-4673-BDCF-2185CE493D87}" type="datetimeFigureOut">
              <a:rPr lang="en-US" smtClean="0"/>
              <a:t>1/4/2025</a:t>
            </a:fld>
            <a:endParaRPr lang="en-US"/>
          </a:p>
        </p:txBody>
      </p:sp>
      <p:sp>
        <p:nvSpPr>
          <p:cNvPr id="5" name="Footer Placeholder 4">
            <a:extLst>
              <a:ext uri="{FF2B5EF4-FFF2-40B4-BE49-F238E27FC236}">
                <a16:creationId xmlns="" xmlns:a16="http://schemas.microsoft.com/office/drawing/2014/main" id="{910C8DF9-EFA0-DACE-1189-F60ECD08D6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8B959A4-B2A0-B6DF-790A-61C7898EBD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798A5-9908-4DE6-AEB2-177AD3E15A7F}" type="slidenum">
              <a:rPr lang="en-US" smtClean="0"/>
              <a:t>‹#›</a:t>
            </a:fld>
            <a:endParaRPr lang="en-US"/>
          </a:p>
        </p:txBody>
      </p:sp>
    </p:spTree>
    <p:extLst>
      <p:ext uri="{BB962C8B-B14F-4D97-AF65-F5344CB8AC3E}">
        <p14:creationId xmlns:p14="http://schemas.microsoft.com/office/powerpoint/2010/main" val="1796505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19C817-7345-436F-0D3F-A837EA659424}"/>
              </a:ext>
            </a:extLst>
          </p:cNvPr>
          <p:cNvSpPr>
            <a:spLocks noGrp="1"/>
          </p:cNvSpPr>
          <p:nvPr>
            <p:ph type="ctrTitle"/>
          </p:nvPr>
        </p:nvSpPr>
        <p:spPr>
          <a:xfrm>
            <a:off x="3479840" y="358850"/>
            <a:ext cx="5745480" cy="806906"/>
          </a:xfrm>
        </p:spPr>
        <p:txBody>
          <a:bodyPr>
            <a:noAutofit/>
          </a:bodyPr>
          <a:lstStyle/>
          <a:p>
            <a:r>
              <a:rPr lang="en-US" sz="4000" b="1" dirty="0">
                <a:solidFill>
                  <a:schemeClr val="accent1">
                    <a:lumMod val="75000"/>
                  </a:schemeClr>
                </a:solidFill>
              </a:rPr>
              <a:t>Event Management System</a:t>
            </a:r>
          </a:p>
        </p:txBody>
      </p:sp>
      <p:pic>
        <p:nvPicPr>
          <p:cNvPr id="4" name="Picture 3" descr="Gudlavalleru Engineering College Andhra Pradesh: Courses ...">
            <a:extLst>
              <a:ext uri="{FF2B5EF4-FFF2-40B4-BE49-F238E27FC236}">
                <a16:creationId xmlns="" xmlns:a16="http://schemas.microsoft.com/office/drawing/2014/main" id="{F025C8A6-446B-E005-F229-F743B80D3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425" y="1254962"/>
            <a:ext cx="1657350" cy="1649817"/>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5">
            <a:extLst>
              <a:ext uri="{FF2B5EF4-FFF2-40B4-BE49-F238E27FC236}">
                <a16:creationId xmlns="" xmlns:a16="http://schemas.microsoft.com/office/drawing/2014/main" id="{02D221D9-BCE4-17CD-BCE3-8789628C589A}"/>
              </a:ext>
            </a:extLst>
          </p:cNvPr>
          <p:cNvSpPr>
            <a:spLocks noGrp="1"/>
          </p:cNvSpPr>
          <p:nvPr>
            <p:ph type="subTitle" idx="1"/>
          </p:nvPr>
        </p:nvSpPr>
        <p:spPr>
          <a:xfrm>
            <a:off x="502920" y="2904778"/>
            <a:ext cx="11237976" cy="3715477"/>
          </a:xfrm>
        </p:spPr>
        <p:txBody>
          <a:bodyPr>
            <a:normAutofit fontScale="70000" lnSpcReduction="20000"/>
          </a:bodyPr>
          <a:lstStyle/>
          <a:p>
            <a:r>
              <a:rPr lang="en-US" sz="3800" b="1" dirty="0"/>
              <a:t>Department of Computer Science and Engineering</a:t>
            </a:r>
          </a:p>
          <a:p>
            <a:r>
              <a:rPr lang="en-US" sz="3800" b="1" dirty="0"/>
              <a:t>Seshadri Rao Gudlavalleru Engineering College</a:t>
            </a:r>
            <a:r>
              <a:rPr lang="en-US" sz="3800" b="1" dirty="0" smtClean="0"/>
              <a:t>, Gudlavalleru</a:t>
            </a:r>
          </a:p>
          <a:p>
            <a:r>
              <a:rPr lang="en-US" dirty="0" smtClean="0"/>
              <a:t>By</a:t>
            </a:r>
            <a:endParaRPr lang="en-US" dirty="0"/>
          </a:p>
          <a:p>
            <a:r>
              <a:rPr lang="en-US" b="1" dirty="0" smtClean="0"/>
              <a:t>P.Pravallika                (21481A05G0)</a:t>
            </a:r>
          </a:p>
          <a:p>
            <a:r>
              <a:rPr lang="en-US" b="1" dirty="0" smtClean="0"/>
              <a:t>S.Pallavi                      </a:t>
            </a:r>
            <a:r>
              <a:rPr lang="en-US" b="1" dirty="0"/>
              <a:t>(21481A05J8)</a:t>
            </a:r>
          </a:p>
          <a:p>
            <a:r>
              <a:rPr lang="en-US" b="1" dirty="0"/>
              <a:t>P.Chaitanya                (21481A05F7)</a:t>
            </a:r>
          </a:p>
          <a:p>
            <a:r>
              <a:rPr lang="en-US" b="1" dirty="0"/>
              <a:t>P.Likshmitha               (21481A05G5</a:t>
            </a:r>
            <a:r>
              <a:rPr lang="en-US" b="1" dirty="0" smtClean="0"/>
              <a:t>)</a:t>
            </a:r>
          </a:p>
          <a:p>
            <a:pPr>
              <a:lnSpc>
                <a:spcPct val="150000"/>
              </a:lnSpc>
            </a:pPr>
            <a:r>
              <a:rPr lang="en-US" dirty="0">
                <a:latin typeface="Times New Roman" pitchFamily="18" charset="0"/>
                <a:cs typeface="Times New Roman" pitchFamily="18" charset="0"/>
              </a:rPr>
              <a:t>Under the guidance of</a:t>
            </a:r>
          </a:p>
          <a:p>
            <a:pPr marR="180340" indent="-6985">
              <a:lnSpc>
                <a:spcPct val="118000"/>
              </a:lnSpc>
              <a:spcBef>
                <a:spcPts val="0"/>
              </a:spcBef>
            </a:pPr>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Ms. A. Ramya</a:t>
            </a:r>
            <a:r>
              <a:rPr lang="en-US" b="1" dirty="0" smtClean="0">
                <a:latin typeface="Times New Roman" panose="02020603050405020304" pitchFamily="18" charset="0"/>
                <a:ea typeface="Times New Roman" panose="02020603050405020304" pitchFamily="18" charset="0"/>
              </a:rPr>
              <a:t>, M.Tech</a:t>
            </a:r>
            <a:endParaRPr lang="en-US" dirty="0">
              <a:latin typeface="Times New Roman" panose="02020603050405020304" pitchFamily="18" charset="0"/>
              <a:ea typeface="Times New Roman" panose="02020603050405020304" pitchFamily="18" charset="0"/>
            </a:endParaRPr>
          </a:p>
          <a:p>
            <a:pPr>
              <a:lnSpc>
                <a:spcPct val="150000"/>
              </a:lnSpc>
            </a:pPr>
            <a:r>
              <a:rPr lang="en-GB" dirty="0">
                <a:latin typeface="Times New Roman" pitchFamily="18" charset="0"/>
                <a:cs typeface="Times New Roman" pitchFamily="18" charset="0"/>
              </a:rPr>
              <a:t>      Assistant Professor, Department of CSE</a:t>
            </a:r>
            <a:endParaRPr lang="en-US" dirty="0">
              <a:latin typeface="Times New Roman" pitchFamily="18" charset="0"/>
              <a:cs typeface="Times New Roman" pitchFamily="18" charset="0"/>
            </a:endParaRPr>
          </a:p>
          <a:p>
            <a:endParaRPr lang="en-US" b="1" dirty="0"/>
          </a:p>
        </p:txBody>
      </p:sp>
    </p:spTree>
    <p:extLst>
      <p:ext uri="{BB962C8B-B14F-4D97-AF65-F5344CB8AC3E}">
        <p14:creationId xmlns:p14="http://schemas.microsoft.com/office/powerpoint/2010/main" val="659559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393" y="1655398"/>
            <a:ext cx="5092780" cy="374870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673" y="1800722"/>
            <a:ext cx="4963218" cy="3458058"/>
          </a:xfrm>
          <a:prstGeom prst="rect">
            <a:avLst/>
          </a:prstGeom>
        </p:spPr>
      </p:pic>
    </p:spTree>
    <p:extLst>
      <p:ext uri="{BB962C8B-B14F-4D97-AF65-F5344CB8AC3E}">
        <p14:creationId xmlns:p14="http://schemas.microsoft.com/office/powerpoint/2010/main" val="432495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040" y="984377"/>
            <a:ext cx="10515600" cy="4351338"/>
          </a:xfrm>
        </p:spPr>
        <p:txBody>
          <a:bodyPr>
            <a:normAutofit fontScale="70000" lnSpcReduction="20000"/>
          </a:bodyPr>
          <a:lstStyle/>
          <a:p>
            <a:pPr marL="0" lvl="0" indent="0" algn="just" eaLnBrk="0" fontAlgn="base" hangingPunct="0">
              <a:lnSpc>
                <a:spcPct val="150000"/>
              </a:lnSpc>
              <a:spcBef>
                <a:spcPct val="0"/>
              </a:spcBef>
              <a:spcAft>
                <a:spcPct val="0"/>
              </a:spcAft>
              <a:buNone/>
            </a:pPr>
            <a:r>
              <a:rPr lang="en-US" altLang="en-US" sz="4000" b="1" dirty="0">
                <a:solidFill>
                  <a:schemeClr val="bg2">
                    <a:lumMod val="10000"/>
                  </a:schemeClr>
                </a:solidFill>
                <a:latin typeface="Times New Roman" panose="02020603050405020304" pitchFamily="18" charset="0"/>
                <a:cs typeface="Times New Roman" panose="02020603050405020304" pitchFamily="18" charset="0"/>
              </a:rPr>
              <a:t>Frontend Implementation</a:t>
            </a:r>
            <a:r>
              <a:rPr lang="en-US" altLang="en-US" sz="4000" dirty="0">
                <a:solidFill>
                  <a:schemeClr val="bg2">
                    <a:lumMod val="10000"/>
                  </a:schemeClr>
                </a:solidFill>
                <a:latin typeface="Times New Roman" panose="02020603050405020304" pitchFamily="18" charset="0"/>
                <a:cs typeface="Times New Roman" panose="02020603050405020304" pitchFamily="18" charset="0"/>
              </a:rPr>
              <a:t> </a:t>
            </a:r>
          </a:p>
          <a:p>
            <a:pPr marL="0" lvl="0" indent="0" algn="just" eaLnBrk="0" fontAlgn="base" hangingPunct="0">
              <a:lnSpc>
                <a:spcPct val="150000"/>
              </a:lnSpc>
              <a:spcBef>
                <a:spcPct val="0"/>
              </a:spcBef>
              <a:spcAft>
                <a:spcPct val="0"/>
              </a:spcAft>
              <a:buNone/>
            </a:pPr>
            <a:r>
              <a:rPr lang="en-US" altLang="en-US" dirty="0">
                <a:solidFill>
                  <a:schemeClr val="bg2">
                    <a:lumMod val="10000"/>
                  </a:schemeClr>
                </a:solidFill>
                <a:latin typeface="Times New Roman" panose="02020603050405020304" pitchFamily="18" charset="0"/>
                <a:cs typeface="Times New Roman" panose="02020603050405020304" pitchFamily="18" charset="0"/>
              </a:rPr>
              <a:t>The frontend is developed using </a:t>
            </a:r>
            <a:r>
              <a:rPr lang="en-US" altLang="en-US" b="1" dirty="0">
                <a:solidFill>
                  <a:schemeClr val="bg2">
                    <a:lumMod val="10000"/>
                  </a:schemeClr>
                </a:solidFill>
                <a:latin typeface="Times New Roman" panose="02020603050405020304" pitchFamily="18" charset="0"/>
                <a:cs typeface="Times New Roman" panose="02020603050405020304" pitchFamily="18" charset="0"/>
              </a:rPr>
              <a:t>React.js</a:t>
            </a:r>
            <a:r>
              <a:rPr lang="en-US" altLang="en-US" dirty="0">
                <a:solidFill>
                  <a:schemeClr val="bg2">
                    <a:lumMod val="10000"/>
                  </a:schemeClr>
                </a:solidFill>
                <a:latin typeface="Times New Roman" panose="02020603050405020304" pitchFamily="18" charset="0"/>
                <a:cs typeface="Times New Roman" panose="02020603050405020304" pitchFamily="18" charset="0"/>
              </a:rPr>
              <a:t> to create an interactive and dynamic interface</a:t>
            </a:r>
            <a:r>
              <a:rPr lang="en-US" altLang="en-US" dirty="0" smtClean="0">
                <a:solidFill>
                  <a:schemeClr val="bg2">
                    <a:lumMod val="10000"/>
                  </a:schemeClr>
                </a:solidFill>
                <a:latin typeface="Times New Roman" panose="02020603050405020304" pitchFamily="18" charset="0"/>
                <a:cs typeface="Times New Roman" panose="02020603050405020304" pitchFamily="18" charset="0"/>
              </a:rPr>
              <a:t>.</a:t>
            </a:r>
          </a:p>
          <a:p>
            <a:pPr marL="0" lvl="0" indent="0" algn="just" eaLnBrk="0" fontAlgn="base" hangingPunct="0">
              <a:lnSpc>
                <a:spcPct val="150000"/>
              </a:lnSpc>
              <a:spcBef>
                <a:spcPct val="0"/>
              </a:spcBef>
              <a:spcAft>
                <a:spcPct val="0"/>
              </a:spcAft>
              <a:buNone/>
            </a:pPr>
            <a:endParaRPr lang="en-US" altLang="en-US" dirty="0">
              <a:solidFill>
                <a:schemeClr val="bg2">
                  <a:lumMod val="10000"/>
                </a:schemeClr>
              </a:solidFill>
              <a:latin typeface="Times New Roman" panose="02020603050405020304" pitchFamily="18" charset="0"/>
              <a:cs typeface="Times New Roman" panose="02020603050405020304" pitchFamily="18" charset="0"/>
            </a:endParaRPr>
          </a:p>
          <a:p>
            <a:pPr marL="0" lvl="0" indent="0" algn="just" eaLnBrk="0" fontAlgn="base" hangingPunct="0">
              <a:lnSpc>
                <a:spcPct val="150000"/>
              </a:lnSpc>
              <a:spcBef>
                <a:spcPct val="0"/>
              </a:spcBef>
              <a:spcAft>
                <a:spcPct val="0"/>
              </a:spcAft>
              <a:buNone/>
            </a:pPr>
            <a:r>
              <a:rPr lang="en-US" altLang="en-US" b="1" dirty="0">
                <a:solidFill>
                  <a:schemeClr val="bg2">
                    <a:lumMod val="10000"/>
                  </a:schemeClr>
                </a:solidFill>
                <a:latin typeface="Times New Roman" panose="02020603050405020304" pitchFamily="18" charset="0"/>
                <a:cs typeface="Times New Roman" panose="02020603050405020304" pitchFamily="18" charset="0"/>
              </a:rPr>
              <a:t>Steps:</a:t>
            </a:r>
            <a:endParaRPr lang="en-US" altLang="en-US" dirty="0">
              <a:solidFill>
                <a:schemeClr val="bg2">
                  <a:lumMod val="10000"/>
                </a:schemeClr>
              </a:solidFill>
              <a:latin typeface="Times New Roman" panose="02020603050405020304" pitchFamily="18" charset="0"/>
              <a:cs typeface="Times New Roman" panose="02020603050405020304" pitchFamily="18" charset="0"/>
            </a:endParaRPr>
          </a:p>
          <a:p>
            <a:pPr marL="457200" lvl="0" indent="-457200" algn="just" eaLnBrk="0" fontAlgn="base" hangingPunct="0">
              <a:lnSpc>
                <a:spcPct val="150000"/>
              </a:lnSpc>
              <a:spcBef>
                <a:spcPct val="0"/>
              </a:spcBef>
              <a:spcAft>
                <a:spcPct val="0"/>
              </a:spcAft>
              <a:buFont typeface="+mj-lt"/>
              <a:buAutoNum type="arabicPeriod"/>
            </a:pPr>
            <a:r>
              <a:rPr lang="en-US" altLang="en-US" b="1" dirty="0">
                <a:solidFill>
                  <a:schemeClr val="bg2">
                    <a:lumMod val="10000"/>
                  </a:schemeClr>
                </a:solidFill>
                <a:latin typeface="Times New Roman" panose="02020603050405020304" pitchFamily="18" charset="0"/>
                <a:cs typeface="Times New Roman" panose="02020603050405020304" pitchFamily="18" charset="0"/>
              </a:rPr>
              <a:t>Initialize React App</a:t>
            </a:r>
            <a:r>
              <a:rPr lang="en-US" altLang="en-US" dirty="0">
                <a:solidFill>
                  <a:schemeClr val="bg2">
                    <a:lumMod val="10000"/>
                  </a:schemeClr>
                </a:solidFill>
                <a:latin typeface="Times New Roman" panose="02020603050405020304" pitchFamily="18" charset="0"/>
                <a:cs typeface="Times New Roman" panose="02020603050405020304" pitchFamily="18" charset="0"/>
              </a:rPr>
              <a:t>: Using the command “npx create-react-app</a:t>
            </a:r>
            <a:r>
              <a:rPr lang="en-US" altLang="en-US" dirty="0" smtClean="0">
                <a:solidFill>
                  <a:schemeClr val="bg2">
                    <a:lumMod val="10000"/>
                  </a:schemeClr>
                </a:solidFill>
                <a:latin typeface="Times New Roman" panose="02020603050405020304" pitchFamily="18" charset="0"/>
                <a:cs typeface="Times New Roman" panose="02020603050405020304" pitchFamily="18" charset="0"/>
              </a:rPr>
              <a:t>”, </a:t>
            </a:r>
            <a:r>
              <a:rPr lang="en-US" altLang="en-US" dirty="0">
                <a:solidFill>
                  <a:schemeClr val="bg2">
                    <a:lumMod val="10000"/>
                  </a:schemeClr>
                </a:solidFill>
                <a:latin typeface="Times New Roman" panose="02020603050405020304" pitchFamily="18" charset="0"/>
                <a:cs typeface="Times New Roman" panose="02020603050405020304" pitchFamily="18" charset="0"/>
              </a:rPr>
              <a:t>we set up the project.</a:t>
            </a:r>
          </a:p>
          <a:p>
            <a:pPr marL="457200" lvl="0" indent="-457200" algn="just" eaLnBrk="0" fontAlgn="base" hangingPunct="0">
              <a:lnSpc>
                <a:spcPct val="150000"/>
              </a:lnSpc>
              <a:spcBef>
                <a:spcPct val="0"/>
              </a:spcBef>
              <a:spcAft>
                <a:spcPct val="0"/>
              </a:spcAft>
              <a:buFont typeface="+mj-lt"/>
              <a:buAutoNum type="arabicPeriod"/>
            </a:pPr>
            <a:r>
              <a:rPr lang="en-US" altLang="en-US" b="1" dirty="0">
                <a:solidFill>
                  <a:schemeClr val="bg2">
                    <a:lumMod val="10000"/>
                  </a:schemeClr>
                </a:solidFill>
                <a:latin typeface="Times New Roman" panose="02020603050405020304" pitchFamily="18" charset="0"/>
                <a:cs typeface="Times New Roman" panose="02020603050405020304" pitchFamily="18" charset="0"/>
              </a:rPr>
              <a:t>Component Setup</a:t>
            </a:r>
            <a:r>
              <a:rPr lang="en-US" altLang="en-US" dirty="0">
                <a:solidFill>
                  <a:schemeClr val="bg2">
                    <a:lumMod val="10000"/>
                  </a:schemeClr>
                </a:solidFill>
                <a:latin typeface="Times New Roman" panose="02020603050405020304" pitchFamily="18" charset="0"/>
                <a:cs typeface="Times New Roman" panose="02020603050405020304" pitchFamily="18" charset="0"/>
              </a:rPr>
              <a:t>: Create reusable components </a:t>
            </a:r>
            <a:endParaRPr lang="en-US" altLang="en-US" dirty="0" smtClean="0">
              <a:solidFill>
                <a:schemeClr val="bg2">
                  <a:lumMod val="10000"/>
                </a:schemeClr>
              </a:solidFill>
              <a:latin typeface="Times New Roman" panose="02020603050405020304" pitchFamily="18" charset="0"/>
              <a:cs typeface="Times New Roman" panose="02020603050405020304" pitchFamily="18" charset="0"/>
            </a:endParaRPr>
          </a:p>
          <a:p>
            <a:pPr marL="457200" lvl="0" indent="-457200" algn="just" eaLnBrk="0" fontAlgn="base" hangingPunct="0">
              <a:lnSpc>
                <a:spcPct val="150000"/>
              </a:lnSpc>
              <a:spcBef>
                <a:spcPct val="0"/>
              </a:spcBef>
              <a:spcAft>
                <a:spcPct val="0"/>
              </a:spcAft>
              <a:buFont typeface="+mj-lt"/>
              <a:buAutoNum type="arabicPeriod"/>
            </a:pPr>
            <a:r>
              <a:rPr lang="en-US" altLang="en-US" b="1" dirty="0" smtClean="0">
                <a:solidFill>
                  <a:schemeClr val="bg2">
                    <a:lumMod val="10000"/>
                  </a:schemeClr>
                </a:solidFill>
                <a:latin typeface="Times New Roman" panose="02020603050405020304" pitchFamily="18" charset="0"/>
                <a:cs typeface="Times New Roman" panose="02020603050405020304" pitchFamily="18" charset="0"/>
              </a:rPr>
              <a:t>Pages</a:t>
            </a:r>
            <a:r>
              <a:rPr lang="en-US" altLang="en-US" dirty="0">
                <a:solidFill>
                  <a:schemeClr val="bg2">
                    <a:lumMod val="10000"/>
                  </a:schemeClr>
                </a:solidFill>
                <a:latin typeface="Times New Roman" panose="02020603050405020304" pitchFamily="18" charset="0"/>
                <a:cs typeface="Times New Roman" panose="02020603050405020304" pitchFamily="18" charset="0"/>
              </a:rPr>
              <a:t>: Set up pages such as Home, Login, Profile, Register, and Templates.</a:t>
            </a:r>
          </a:p>
          <a:p>
            <a:pPr marL="457200" indent="-457200" algn="just" eaLnBrk="0" fontAlgn="base" hangingPunct="0">
              <a:lnSpc>
                <a:spcPct val="150000"/>
              </a:lnSpc>
              <a:spcBef>
                <a:spcPct val="0"/>
              </a:spcBef>
              <a:spcAft>
                <a:spcPct val="0"/>
              </a:spcAft>
              <a:buFont typeface="+mj-lt"/>
              <a:buAutoNum type="arabicPeriod"/>
            </a:pPr>
            <a:r>
              <a:rPr lang="en-US" altLang="en-US" b="1" dirty="0">
                <a:solidFill>
                  <a:schemeClr val="bg2">
                    <a:lumMod val="10000"/>
                  </a:schemeClr>
                </a:solidFill>
                <a:latin typeface="Times New Roman" panose="02020603050405020304" pitchFamily="18" charset="0"/>
                <a:cs typeface="Times New Roman" panose="02020603050405020304" pitchFamily="18" charset="0"/>
              </a:rPr>
              <a:t>Routing</a:t>
            </a:r>
            <a:r>
              <a:rPr lang="en-US" altLang="en-US" dirty="0">
                <a:solidFill>
                  <a:schemeClr val="bg2">
                    <a:lumMod val="10000"/>
                  </a:schemeClr>
                </a:solidFill>
                <a:latin typeface="Times New Roman" panose="02020603050405020304" pitchFamily="18" charset="0"/>
                <a:cs typeface="Times New Roman" panose="02020603050405020304" pitchFamily="18" charset="0"/>
              </a:rPr>
              <a:t>: We use React Router to handle navigation between different pages </a:t>
            </a:r>
          </a:p>
          <a:p>
            <a:pPr marL="457200" lvl="0" indent="-457200" algn="just" eaLnBrk="0" fontAlgn="base" hangingPunct="0">
              <a:lnSpc>
                <a:spcPct val="150000"/>
              </a:lnSpc>
              <a:spcBef>
                <a:spcPct val="0"/>
              </a:spcBef>
              <a:spcAft>
                <a:spcPct val="0"/>
              </a:spcAft>
              <a:buFont typeface="+mj-lt"/>
              <a:buAutoNum type="arabicPeriod"/>
            </a:pPr>
            <a:r>
              <a:rPr lang="en-US" b="1" dirty="0">
                <a:solidFill>
                  <a:schemeClr val="bg2">
                    <a:lumMod val="10000"/>
                  </a:schemeClr>
                </a:solidFill>
                <a:latin typeface="Times New Roman" panose="02020603050405020304" pitchFamily="18" charset="0"/>
                <a:cs typeface="Times New Roman" panose="02020603050405020304" pitchFamily="18" charset="0"/>
              </a:rPr>
              <a:t>Responsive Design</a:t>
            </a:r>
            <a:r>
              <a:rPr lang="en-US" dirty="0">
                <a:solidFill>
                  <a:schemeClr val="bg2">
                    <a:lumMod val="10000"/>
                  </a:schemeClr>
                </a:solidFill>
                <a:latin typeface="Times New Roman" panose="02020603050405020304" pitchFamily="18" charset="0"/>
                <a:cs typeface="Times New Roman" panose="02020603050405020304" pitchFamily="18" charset="0"/>
              </a:rPr>
              <a:t>: We use </a:t>
            </a:r>
            <a:r>
              <a:rPr lang="en-US" b="1" dirty="0">
                <a:solidFill>
                  <a:schemeClr val="bg2">
                    <a:lumMod val="10000"/>
                  </a:schemeClr>
                </a:solidFill>
                <a:latin typeface="Times New Roman" panose="02020603050405020304" pitchFamily="18" charset="0"/>
                <a:cs typeface="Times New Roman" panose="02020603050405020304" pitchFamily="18" charset="0"/>
              </a:rPr>
              <a:t>Bootstrap</a:t>
            </a:r>
            <a:r>
              <a:rPr lang="en-US" dirty="0">
                <a:solidFill>
                  <a:schemeClr val="bg2">
                    <a:lumMod val="10000"/>
                  </a:schemeClr>
                </a:solidFill>
                <a:latin typeface="Times New Roman" panose="02020603050405020304" pitchFamily="18" charset="0"/>
                <a:cs typeface="Times New Roman" panose="02020603050405020304" pitchFamily="18" charset="0"/>
              </a:rPr>
              <a:t> or </a:t>
            </a:r>
            <a:r>
              <a:rPr lang="en-US" b="1" dirty="0">
                <a:solidFill>
                  <a:schemeClr val="bg2">
                    <a:lumMod val="10000"/>
                  </a:schemeClr>
                </a:solidFill>
                <a:latin typeface="Times New Roman" panose="02020603050405020304" pitchFamily="18" charset="0"/>
                <a:cs typeface="Times New Roman" panose="02020603050405020304" pitchFamily="18" charset="0"/>
              </a:rPr>
              <a:t>Material-UI</a:t>
            </a:r>
            <a:r>
              <a:rPr lang="en-US" dirty="0">
                <a:solidFill>
                  <a:schemeClr val="bg2">
                    <a:lumMod val="10000"/>
                  </a:schemeClr>
                </a:solidFill>
                <a:latin typeface="Times New Roman" panose="02020603050405020304" pitchFamily="18" charset="0"/>
                <a:cs typeface="Times New Roman" panose="02020603050405020304" pitchFamily="18" charset="0"/>
              </a:rPr>
              <a:t> to ensure the platform works well on all devices</a:t>
            </a:r>
            <a:endParaRPr lang="en-US" altLang="en-US" dirty="0">
              <a:solidFill>
                <a:schemeClr val="bg2">
                  <a:lumMod val="10000"/>
                </a:schemeClr>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a:p>
            <a:endParaRPr lang="en-US" dirty="0"/>
          </a:p>
        </p:txBody>
      </p:sp>
    </p:spTree>
    <p:extLst>
      <p:ext uri="{BB962C8B-B14F-4D97-AF65-F5344CB8AC3E}">
        <p14:creationId xmlns:p14="http://schemas.microsoft.com/office/powerpoint/2010/main" val="1528837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4152" y="813816"/>
            <a:ext cx="10774680" cy="5271707"/>
          </a:xfrm>
        </p:spPr>
        <p:txBody>
          <a:bodyPr>
            <a:normAutofit/>
          </a:bodyPr>
          <a:lstStyle/>
          <a:p>
            <a:pPr marL="360000" indent="0" algn="just">
              <a:lnSpc>
                <a:spcPct val="100000"/>
              </a:lnSpc>
              <a:buNone/>
            </a:pPr>
            <a:r>
              <a:rPr lang="en-US" b="1" dirty="0">
                <a:solidFill>
                  <a:schemeClr val="bg2">
                    <a:lumMod val="10000"/>
                  </a:schemeClr>
                </a:solidFill>
                <a:latin typeface="Times New Roman" panose="02020603050405020304" pitchFamily="18" charset="0"/>
                <a:cs typeface="Times New Roman" panose="02020603050405020304" pitchFamily="18" charset="0"/>
              </a:rPr>
              <a:t>Backend Implementation</a:t>
            </a:r>
            <a:r>
              <a:rPr lang="en-US" dirty="0">
                <a:solidFill>
                  <a:schemeClr val="bg2">
                    <a:lumMod val="10000"/>
                  </a:schemeClr>
                </a:solidFill>
                <a:latin typeface="Times New Roman" panose="02020603050405020304" pitchFamily="18" charset="0"/>
                <a:cs typeface="Times New Roman" panose="02020603050405020304" pitchFamily="18" charset="0"/>
              </a:rPr>
              <a:t> </a:t>
            </a:r>
          </a:p>
          <a:p>
            <a:pPr marL="360000" indent="0" algn="just">
              <a:lnSpc>
                <a:spcPct val="100000"/>
              </a:lnSpc>
              <a:buNone/>
            </a:pPr>
            <a:r>
              <a:rPr lang="en-US" sz="2000" dirty="0">
                <a:solidFill>
                  <a:schemeClr val="bg2">
                    <a:lumMod val="10000"/>
                  </a:schemeClr>
                </a:solidFill>
                <a:latin typeface="Times New Roman" panose="02020603050405020304" pitchFamily="18" charset="0"/>
                <a:cs typeface="Times New Roman" panose="02020603050405020304" pitchFamily="18" charset="0"/>
              </a:rPr>
              <a:t>The backend is built using </a:t>
            </a:r>
            <a:r>
              <a:rPr lang="en-US" sz="2000" b="1" dirty="0">
                <a:solidFill>
                  <a:schemeClr val="bg2">
                    <a:lumMod val="10000"/>
                  </a:schemeClr>
                </a:solidFill>
                <a:latin typeface="Times New Roman" panose="02020603050405020304" pitchFamily="18" charset="0"/>
                <a:cs typeface="Times New Roman" panose="02020603050405020304" pitchFamily="18" charset="0"/>
              </a:rPr>
              <a:t>Node.js</a:t>
            </a:r>
            <a:r>
              <a:rPr lang="en-US" sz="2000" dirty="0">
                <a:solidFill>
                  <a:schemeClr val="bg2">
                    <a:lumMod val="10000"/>
                  </a:schemeClr>
                </a:solidFill>
                <a:latin typeface="Times New Roman" panose="02020603050405020304" pitchFamily="18" charset="0"/>
                <a:cs typeface="Times New Roman" panose="02020603050405020304" pitchFamily="18" charset="0"/>
              </a:rPr>
              <a:t> and </a:t>
            </a:r>
            <a:r>
              <a:rPr lang="en-US" sz="2000" b="1" dirty="0">
                <a:solidFill>
                  <a:schemeClr val="bg2">
                    <a:lumMod val="10000"/>
                  </a:schemeClr>
                </a:solidFill>
                <a:latin typeface="Times New Roman" panose="02020603050405020304" pitchFamily="18" charset="0"/>
                <a:cs typeface="Times New Roman" panose="02020603050405020304" pitchFamily="18" charset="0"/>
              </a:rPr>
              <a:t>Express.js</a:t>
            </a:r>
            <a:r>
              <a:rPr lang="en-US" sz="2000" dirty="0">
                <a:solidFill>
                  <a:schemeClr val="bg2">
                    <a:lumMod val="10000"/>
                  </a:schemeClr>
                </a:solidFill>
                <a:latin typeface="Times New Roman" panose="02020603050405020304" pitchFamily="18" charset="0"/>
                <a:cs typeface="Times New Roman" panose="02020603050405020304" pitchFamily="18" charset="0"/>
              </a:rPr>
              <a:t>. It ensures that user data is processed and stored securely</a:t>
            </a:r>
            <a:r>
              <a:rPr lang="en-US" sz="2000" dirty="0" smtClean="0">
                <a:solidFill>
                  <a:schemeClr val="bg2">
                    <a:lumMod val="10000"/>
                  </a:schemeClr>
                </a:solidFill>
                <a:latin typeface="Times New Roman" panose="02020603050405020304" pitchFamily="18" charset="0"/>
                <a:cs typeface="Times New Roman" panose="02020603050405020304" pitchFamily="18" charset="0"/>
              </a:rPr>
              <a:t>.</a:t>
            </a:r>
          </a:p>
          <a:p>
            <a:pPr marL="360000" indent="0" algn="just">
              <a:lnSpc>
                <a:spcPct val="100000"/>
              </a:lnSpc>
              <a:buNone/>
            </a:pP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60000" indent="0" algn="just">
              <a:lnSpc>
                <a:spcPct val="100000"/>
              </a:lnSpc>
              <a:buNone/>
            </a:pPr>
            <a:r>
              <a:rPr lang="en-US" sz="2000" b="1" dirty="0">
                <a:solidFill>
                  <a:schemeClr val="bg2">
                    <a:lumMod val="10000"/>
                  </a:schemeClr>
                </a:solidFill>
                <a:latin typeface="Times New Roman" panose="02020603050405020304" pitchFamily="18" charset="0"/>
                <a:cs typeface="Times New Roman" panose="02020603050405020304" pitchFamily="18" charset="0"/>
              </a:rPr>
              <a:t>Steps:</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588600" indent="-457200" algn="just">
              <a:lnSpc>
                <a:spcPct val="100000"/>
              </a:lnSpc>
              <a:buFont typeface="+mj-lt"/>
              <a:buAutoNum type="arabicPeriod"/>
            </a:pPr>
            <a:r>
              <a:rPr lang="en-US" sz="2000" b="1" dirty="0">
                <a:solidFill>
                  <a:schemeClr val="bg2">
                    <a:lumMod val="10000"/>
                  </a:schemeClr>
                </a:solidFill>
                <a:latin typeface="Times New Roman" panose="02020603050405020304" pitchFamily="18" charset="0"/>
                <a:cs typeface="Times New Roman" panose="02020603050405020304" pitchFamily="18" charset="0"/>
              </a:rPr>
              <a:t>Setting up Server</a:t>
            </a:r>
            <a:r>
              <a:rPr lang="en-US" sz="2000" dirty="0">
                <a:solidFill>
                  <a:schemeClr val="bg2">
                    <a:lumMod val="10000"/>
                  </a:schemeClr>
                </a:solidFill>
                <a:latin typeface="Times New Roman" panose="02020603050405020304" pitchFamily="18" charset="0"/>
                <a:cs typeface="Times New Roman" panose="02020603050405020304" pitchFamily="18" charset="0"/>
              </a:rPr>
              <a:t>: The server is initialized using </a:t>
            </a:r>
            <a:r>
              <a:rPr lang="en-US" sz="2000" b="1" dirty="0">
                <a:solidFill>
                  <a:schemeClr val="bg2">
                    <a:lumMod val="10000"/>
                  </a:schemeClr>
                </a:solidFill>
                <a:latin typeface="Times New Roman" panose="02020603050405020304" pitchFamily="18" charset="0"/>
                <a:cs typeface="Times New Roman" panose="02020603050405020304" pitchFamily="18" charset="0"/>
              </a:rPr>
              <a:t>Express.js</a:t>
            </a:r>
            <a:r>
              <a:rPr lang="en-US" sz="2000" dirty="0">
                <a:solidFill>
                  <a:schemeClr val="bg2">
                    <a:lumMod val="10000"/>
                  </a:schemeClr>
                </a:solidFill>
                <a:latin typeface="Times New Roman" panose="02020603050405020304" pitchFamily="18" charset="0"/>
                <a:cs typeface="Times New Roman" panose="02020603050405020304" pitchFamily="18" charset="0"/>
              </a:rPr>
              <a:t> to handle HTTP requests.</a:t>
            </a:r>
          </a:p>
          <a:p>
            <a:pPr marL="588600" indent="-457200" algn="just">
              <a:lnSpc>
                <a:spcPct val="100000"/>
              </a:lnSpc>
              <a:buFont typeface="+mj-lt"/>
              <a:buAutoNum type="arabicPeriod"/>
            </a:pPr>
            <a:r>
              <a:rPr lang="en-US" sz="2000" b="1" dirty="0">
                <a:solidFill>
                  <a:schemeClr val="bg2">
                    <a:lumMod val="10000"/>
                  </a:schemeClr>
                </a:solidFill>
                <a:latin typeface="Times New Roman" panose="02020603050405020304" pitchFamily="18" charset="0"/>
                <a:cs typeface="Times New Roman" panose="02020603050405020304" pitchFamily="18" charset="0"/>
              </a:rPr>
              <a:t>Database Setup</a:t>
            </a:r>
            <a:r>
              <a:rPr lang="en-US" sz="2000" dirty="0">
                <a:solidFill>
                  <a:schemeClr val="bg2">
                    <a:lumMod val="10000"/>
                  </a:schemeClr>
                </a:solidFill>
                <a:latin typeface="Times New Roman" panose="02020603050405020304" pitchFamily="18" charset="0"/>
                <a:cs typeface="Times New Roman" panose="02020603050405020304" pitchFamily="18" charset="0"/>
              </a:rPr>
              <a:t>: We use </a:t>
            </a:r>
            <a:r>
              <a:rPr lang="en-US" sz="2000" b="1" dirty="0">
                <a:solidFill>
                  <a:schemeClr val="bg2">
                    <a:lumMod val="10000"/>
                  </a:schemeClr>
                </a:solidFill>
                <a:latin typeface="Times New Roman" panose="02020603050405020304" pitchFamily="18" charset="0"/>
                <a:cs typeface="Times New Roman" panose="02020603050405020304" pitchFamily="18" charset="0"/>
              </a:rPr>
              <a:t>MongoDB</a:t>
            </a:r>
            <a:r>
              <a:rPr lang="en-US" sz="2000" dirty="0">
                <a:solidFill>
                  <a:schemeClr val="bg2">
                    <a:lumMod val="10000"/>
                  </a:schemeClr>
                </a:solidFill>
                <a:latin typeface="Times New Roman" panose="02020603050405020304" pitchFamily="18" charset="0"/>
                <a:cs typeface="Times New Roman" panose="02020603050405020304" pitchFamily="18" charset="0"/>
              </a:rPr>
              <a:t> (a NoSQL database) to store user profiles and </a:t>
            </a:r>
            <a:r>
              <a:rPr lang="en-US" sz="2000" dirty="0" smtClean="0">
                <a:solidFill>
                  <a:schemeClr val="bg2">
                    <a:lumMod val="10000"/>
                  </a:schemeClr>
                </a:solidFill>
                <a:latin typeface="Times New Roman" panose="02020603050405020304" pitchFamily="18" charset="0"/>
                <a:cs typeface="Times New Roman" panose="02020603050405020304" pitchFamily="18" charset="0"/>
              </a:rPr>
              <a:t>event data</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b="1" dirty="0">
                <a:solidFill>
                  <a:schemeClr val="bg2">
                    <a:lumMod val="10000"/>
                  </a:schemeClr>
                </a:solidFill>
                <a:latin typeface="Times New Roman" panose="02020603050405020304" pitchFamily="18" charset="0"/>
                <a:cs typeface="Times New Roman" panose="02020603050405020304" pitchFamily="18" charset="0"/>
              </a:rPr>
              <a:t>Mongoose</a:t>
            </a:r>
            <a:r>
              <a:rPr lang="en-US" sz="2000" dirty="0">
                <a:solidFill>
                  <a:schemeClr val="bg2">
                    <a:lumMod val="10000"/>
                  </a:schemeClr>
                </a:solidFill>
                <a:latin typeface="Times New Roman" panose="02020603050405020304" pitchFamily="18" charset="0"/>
                <a:cs typeface="Times New Roman" panose="02020603050405020304" pitchFamily="18" charset="0"/>
              </a:rPr>
              <a:t> is used to interact with the database.</a:t>
            </a:r>
          </a:p>
          <a:p>
            <a:pPr marL="588600" indent="-457200" algn="just">
              <a:lnSpc>
                <a:spcPct val="100000"/>
              </a:lnSpc>
              <a:buFont typeface="+mj-lt"/>
              <a:buAutoNum type="arabicPeriod"/>
            </a:pPr>
            <a:r>
              <a:rPr lang="en-US" sz="2000" b="1" dirty="0">
                <a:solidFill>
                  <a:schemeClr val="bg2">
                    <a:lumMod val="10000"/>
                  </a:schemeClr>
                </a:solidFill>
                <a:latin typeface="Times New Roman" panose="02020603050405020304" pitchFamily="18" charset="0"/>
                <a:cs typeface="Times New Roman" panose="02020603050405020304" pitchFamily="18" charset="0"/>
              </a:rPr>
              <a:t>Authentication</a:t>
            </a:r>
            <a:r>
              <a:rPr lang="en-US" sz="2000" dirty="0">
                <a:solidFill>
                  <a:schemeClr val="bg2">
                    <a:lumMod val="10000"/>
                  </a:schemeClr>
                </a:solidFill>
                <a:latin typeface="Times New Roman" panose="02020603050405020304" pitchFamily="18" charset="0"/>
                <a:cs typeface="Times New Roman" panose="02020603050405020304" pitchFamily="18" charset="0"/>
              </a:rPr>
              <a:t>: We use </a:t>
            </a:r>
            <a:r>
              <a:rPr lang="en-US" sz="2000" b="1" dirty="0">
                <a:solidFill>
                  <a:schemeClr val="bg2">
                    <a:lumMod val="10000"/>
                  </a:schemeClr>
                </a:solidFill>
                <a:latin typeface="Times New Roman" panose="02020603050405020304" pitchFamily="18" charset="0"/>
                <a:cs typeface="Times New Roman" panose="02020603050405020304" pitchFamily="18" charset="0"/>
              </a:rPr>
              <a:t>JWT</a:t>
            </a:r>
            <a:r>
              <a:rPr lang="en-US" sz="2000" dirty="0">
                <a:solidFill>
                  <a:schemeClr val="bg2">
                    <a:lumMod val="10000"/>
                  </a:schemeClr>
                </a:solidFill>
                <a:latin typeface="Times New Roman" panose="02020603050405020304" pitchFamily="18" charset="0"/>
                <a:cs typeface="Times New Roman" panose="02020603050405020304" pitchFamily="18" charset="0"/>
              </a:rPr>
              <a:t> to manage user sessions and ensure only authenticated users can access their data.</a:t>
            </a:r>
          </a:p>
          <a:p>
            <a:pPr marL="588600" indent="-457200" algn="just">
              <a:lnSpc>
                <a:spcPct val="100000"/>
              </a:lnSpc>
              <a:buFont typeface="+mj-lt"/>
              <a:buAutoNum type="arabicPeriod"/>
            </a:pPr>
            <a:r>
              <a:rPr lang="en-US" sz="2000" b="1" dirty="0">
                <a:solidFill>
                  <a:schemeClr val="bg2">
                    <a:lumMod val="10000"/>
                  </a:schemeClr>
                </a:solidFill>
                <a:latin typeface="Times New Roman" panose="02020603050405020304" pitchFamily="18" charset="0"/>
                <a:cs typeface="Times New Roman" panose="02020603050405020304" pitchFamily="18" charset="0"/>
              </a:rPr>
              <a:t>API </a:t>
            </a:r>
            <a:r>
              <a:rPr lang="en-US" sz="2000" b="1" dirty="0" smtClean="0">
                <a:solidFill>
                  <a:schemeClr val="bg2">
                    <a:lumMod val="10000"/>
                  </a:schemeClr>
                </a:solidFill>
                <a:latin typeface="Times New Roman" panose="02020603050405020304" pitchFamily="18" charset="0"/>
                <a:cs typeface="Times New Roman" panose="02020603050405020304" pitchFamily="18" charset="0"/>
              </a:rPr>
              <a:t>Routes</a:t>
            </a:r>
            <a:r>
              <a:rPr lang="en-US" sz="2000" dirty="0">
                <a:solidFill>
                  <a:schemeClr val="bg2">
                    <a:lumMod val="10000"/>
                  </a:schemeClr>
                </a:solidFill>
                <a:latin typeface="Times New Roman" panose="02020603050405020304" pitchFamily="18" charset="0"/>
                <a:cs typeface="Times New Roman" panose="02020603050405020304" pitchFamily="18" charset="0"/>
              </a:rPr>
              <a:t>: The server exposes endpoints for registering, logging in, and managing user </a:t>
            </a:r>
            <a:r>
              <a:rPr lang="en-US" sz="2000" dirty="0" smtClean="0">
                <a:solidFill>
                  <a:schemeClr val="bg2">
                    <a:lumMod val="10000"/>
                  </a:schemeClr>
                </a:solidFill>
                <a:latin typeface="Times New Roman" panose="02020603050405020304" pitchFamily="18" charset="0"/>
                <a:cs typeface="Times New Roman" panose="02020603050405020304" pitchFamily="18" charset="0"/>
              </a:rPr>
              <a:t>data.</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a:lnSpc>
                <a:spcPct val="170000"/>
              </a:lnSpc>
            </a:pPr>
            <a:endParaRPr lang="en-IN" dirty="0"/>
          </a:p>
          <a:p>
            <a:pPr marL="0" indent="0">
              <a:buNone/>
            </a:pPr>
            <a:endParaRPr lang="en-US" dirty="0"/>
          </a:p>
        </p:txBody>
      </p:sp>
    </p:spTree>
    <p:extLst>
      <p:ext uri="{BB962C8B-B14F-4D97-AF65-F5344CB8AC3E}">
        <p14:creationId xmlns:p14="http://schemas.microsoft.com/office/powerpoint/2010/main" val="699797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336" y="-73787"/>
            <a:ext cx="10515600" cy="1325563"/>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Results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38784" y="1027906"/>
            <a:ext cx="10600944" cy="5400326"/>
          </a:xfrm>
        </p:spPr>
        <p:txBody>
          <a:bodyPr>
            <a:noAutofit/>
          </a:bodyPr>
          <a:lstStyle/>
          <a:p>
            <a:pPr marL="0" indent="0" eaLnBrk="0" fontAlgn="base" hangingPunct="0">
              <a:lnSpc>
                <a:spcPct val="100000"/>
              </a:lnSpc>
              <a:spcBef>
                <a:spcPct val="0"/>
              </a:spcBef>
              <a:spcAft>
                <a:spcPct val="0"/>
              </a:spcAft>
              <a:buNone/>
            </a:pPr>
            <a:r>
              <a:rPr lang="en-US" altLang="en-US" sz="2000" b="1" dirty="0" smtClean="0">
                <a:solidFill>
                  <a:schemeClr val="bg2">
                    <a:lumMod val="10000"/>
                  </a:schemeClr>
                </a:solidFill>
                <a:latin typeface="Times New Roman" panose="02020603050405020304" pitchFamily="18" charset="0"/>
                <a:cs typeface="Times New Roman" panose="02020603050405020304" pitchFamily="18" charset="0"/>
              </a:rPr>
              <a:t>Set </a:t>
            </a:r>
            <a:r>
              <a:rPr lang="en-US" altLang="en-US" sz="2000" b="1" dirty="0">
                <a:solidFill>
                  <a:schemeClr val="bg2">
                    <a:lumMod val="10000"/>
                  </a:schemeClr>
                </a:solidFill>
                <a:latin typeface="Times New Roman" panose="02020603050405020304" pitchFamily="18" charset="0"/>
                <a:cs typeface="Times New Roman" panose="02020603050405020304" pitchFamily="18" charset="0"/>
              </a:rPr>
              <a:t>Up the Backend</a:t>
            </a:r>
            <a:r>
              <a:rPr lang="en-US" altLang="en-US" sz="2000" b="1" dirty="0" smtClean="0">
                <a:solidFill>
                  <a:schemeClr val="bg2">
                    <a:lumMod val="10000"/>
                  </a:schemeClr>
                </a:solidFill>
                <a:latin typeface="Times New Roman" panose="02020603050405020304" pitchFamily="18" charset="0"/>
                <a:cs typeface="Times New Roman" panose="02020603050405020304" pitchFamily="18" charset="0"/>
              </a:rPr>
              <a:t>:</a:t>
            </a:r>
            <a:endParaRPr lang="en-US" altLang="en-US" sz="2000" dirty="0">
              <a:solidFill>
                <a:schemeClr val="bg2">
                  <a:lumMod val="10000"/>
                </a:schemeClr>
              </a:solidFill>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altLang="en-US" sz="2000" dirty="0">
                <a:solidFill>
                  <a:schemeClr val="bg2">
                    <a:lumMod val="10000"/>
                  </a:schemeClr>
                </a:solidFill>
                <a:latin typeface="Times New Roman" panose="02020603050405020304" pitchFamily="18" charset="0"/>
                <a:cs typeface="Times New Roman" panose="02020603050405020304" pitchFamily="18" charset="0"/>
              </a:rPr>
              <a:t>Go to the backend folder:</a:t>
            </a:r>
            <a:br>
              <a:rPr lang="en-US" altLang="en-US" sz="2000" dirty="0">
                <a:solidFill>
                  <a:schemeClr val="bg2">
                    <a:lumMod val="10000"/>
                  </a:schemeClr>
                </a:solidFill>
                <a:latin typeface="Times New Roman" panose="02020603050405020304" pitchFamily="18" charset="0"/>
                <a:cs typeface="Times New Roman" panose="02020603050405020304" pitchFamily="18" charset="0"/>
              </a:rPr>
            </a:br>
            <a:r>
              <a:rPr lang="en-US" altLang="en-US" sz="2000" dirty="0">
                <a:solidFill>
                  <a:schemeClr val="bg2">
                    <a:lumMod val="10000"/>
                  </a:schemeClr>
                </a:solidFill>
                <a:latin typeface="Times New Roman" panose="02020603050405020304" pitchFamily="18" charset="0"/>
                <a:cs typeface="Times New Roman" panose="02020603050405020304" pitchFamily="18" charset="0"/>
              </a:rPr>
              <a:t>                “cd E:\</a:t>
            </a:r>
            <a:r>
              <a:rPr lang="en-US" altLang="en-US" sz="2000" dirty="0" smtClean="0">
                <a:solidFill>
                  <a:schemeClr val="bg2">
                    <a:lumMod val="10000"/>
                  </a:schemeClr>
                </a:solidFill>
                <a:latin typeface="Times New Roman" panose="02020603050405020304" pitchFamily="18" charset="0"/>
                <a:cs typeface="Times New Roman" panose="02020603050405020304" pitchFamily="18" charset="0"/>
              </a:rPr>
              <a:t>QR-Event-Management-System\backend</a:t>
            </a:r>
            <a:r>
              <a:rPr lang="en-US" altLang="en-US" sz="2000" dirty="0">
                <a:solidFill>
                  <a:schemeClr val="bg2">
                    <a:lumMod val="10000"/>
                  </a:schemeClr>
                </a:solidFill>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lang="en-US" altLang="en-US" sz="2000" dirty="0">
                <a:solidFill>
                  <a:schemeClr val="bg2">
                    <a:lumMod val="10000"/>
                  </a:schemeClr>
                </a:solidFill>
                <a:latin typeface="Times New Roman" panose="02020603050405020304" pitchFamily="18" charset="0"/>
                <a:cs typeface="Times New Roman" panose="02020603050405020304" pitchFamily="18" charset="0"/>
              </a:rPr>
              <a:t>Install backend dependencies:</a:t>
            </a:r>
            <a:br>
              <a:rPr lang="en-US" altLang="en-US" sz="2000" dirty="0">
                <a:solidFill>
                  <a:schemeClr val="bg2">
                    <a:lumMod val="10000"/>
                  </a:schemeClr>
                </a:solidFill>
                <a:latin typeface="Times New Roman" panose="02020603050405020304" pitchFamily="18" charset="0"/>
                <a:cs typeface="Times New Roman" panose="02020603050405020304" pitchFamily="18" charset="0"/>
              </a:rPr>
            </a:br>
            <a:r>
              <a:rPr lang="en-US" altLang="en-US" sz="2000" b="1" dirty="0">
                <a:solidFill>
                  <a:schemeClr val="bg2">
                    <a:lumMod val="10000"/>
                  </a:schemeClr>
                </a:solidFill>
                <a:latin typeface="Times New Roman" panose="02020603050405020304" pitchFamily="18" charset="0"/>
                <a:cs typeface="Times New Roman" panose="02020603050405020304" pitchFamily="18" charset="0"/>
              </a:rPr>
              <a:t>                      </a:t>
            </a:r>
            <a:r>
              <a:rPr lang="en-US" altLang="en-US" sz="2000" dirty="0">
                <a:solidFill>
                  <a:schemeClr val="bg2">
                    <a:lumMod val="10000"/>
                  </a:schemeClr>
                </a:solidFill>
                <a:latin typeface="Times New Roman" panose="02020603050405020304" pitchFamily="18" charset="0"/>
                <a:cs typeface="Times New Roman" panose="02020603050405020304" pitchFamily="18" charset="0"/>
              </a:rPr>
              <a:t>“npm install”</a:t>
            </a:r>
          </a:p>
          <a:p>
            <a:pPr eaLnBrk="0" fontAlgn="base" hangingPunct="0">
              <a:lnSpc>
                <a:spcPct val="100000"/>
              </a:lnSpc>
              <a:spcBef>
                <a:spcPct val="0"/>
              </a:spcBef>
              <a:spcAft>
                <a:spcPct val="0"/>
              </a:spcAft>
            </a:pPr>
            <a:r>
              <a:rPr lang="en-US" altLang="en-US" sz="2000" dirty="0">
                <a:solidFill>
                  <a:schemeClr val="bg2">
                    <a:lumMod val="10000"/>
                  </a:schemeClr>
                </a:solidFill>
                <a:latin typeface="Times New Roman" panose="02020603050405020304" pitchFamily="18" charset="0"/>
                <a:cs typeface="Times New Roman" panose="02020603050405020304" pitchFamily="18" charset="0"/>
              </a:rPr>
              <a:t>The server will run </a:t>
            </a:r>
            <a:r>
              <a:rPr lang="en-US" altLang="en-US" sz="2000" dirty="0" smtClean="0">
                <a:solidFill>
                  <a:schemeClr val="bg2">
                    <a:lumMod val="10000"/>
                  </a:schemeClr>
                </a:solidFill>
                <a:latin typeface="Times New Roman" panose="02020603050405020304" pitchFamily="18" charset="0"/>
                <a:cs typeface="Times New Roman" panose="02020603050405020304" pitchFamily="18" charset="0"/>
              </a:rPr>
              <a:t>at</a:t>
            </a:r>
            <a:r>
              <a:rPr lang="en-US" altLang="en-US" sz="2000" b="1" dirty="0" smtClean="0">
                <a:solidFill>
                  <a:schemeClr val="bg2">
                    <a:lumMod val="10000"/>
                  </a:schemeClr>
                </a:solidFill>
                <a:latin typeface="Times New Roman" panose="02020603050405020304" pitchFamily="18" charset="0"/>
                <a:cs typeface="Times New Roman" panose="02020603050405020304" pitchFamily="18" charset="0"/>
              </a:rPr>
              <a:t>: </a:t>
            </a:r>
            <a:r>
              <a:rPr lang="en-US" altLang="en-US" sz="2000" dirty="0" smtClean="0">
                <a:solidFill>
                  <a:schemeClr val="bg2">
                    <a:lumMod val="10000"/>
                  </a:schemeClr>
                </a:solidFill>
                <a:latin typeface="Times New Roman" panose="02020603050405020304" pitchFamily="18" charset="0"/>
                <a:cs typeface="Times New Roman" panose="02020603050405020304" pitchFamily="18" charset="0"/>
              </a:rPr>
              <a:t>“http</a:t>
            </a:r>
            <a:r>
              <a:rPr lang="en-US" altLang="en-US" sz="2000" dirty="0">
                <a:solidFill>
                  <a:schemeClr val="bg2">
                    <a:lumMod val="10000"/>
                  </a:schemeClr>
                </a:solidFill>
                <a:latin typeface="Times New Roman" panose="02020603050405020304" pitchFamily="18" charset="0"/>
                <a:cs typeface="Times New Roman" panose="02020603050405020304" pitchFamily="18" charset="0"/>
              </a:rPr>
              <a:t>://</a:t>
            </a:r>
            <a:r>
              <a:rPr lang="en-US" altLang="en-US" sz="2000" dirty="0" smtClean="0">
                <a:solidFill>
                  <a:schemeClr val="bg2">
                    <a:lumMod val="10000"/>
                  </a:schemeClr>
                </a:solidFill>
                <a:latin typeface="Times New Roman" panose="02020603050405020304" pitchFamily="18" charset="0"/>
                <a:cs typeface="Times New Roman" panose="02020603050405020304" pitchFamily="18" charset="0"/>
              </a:rPr>
              <a:t>localhost:5000”</a:t>
            </a:r>
            <a:endParaRPr lang="en-US" altLang="en-US" sz="2000" dirty="0">
              <a:solidFill>
                <a:schemeClr val="bg2">
                  <a:lumMod val="10000"/>
                </a:schemeClr>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endParaRPr lang="en-US" altLang="en-US" sz="2000" b="1" dirty="0" smtClean="0">
              <a:solidFill>
                <a:schemeClr val="bg2">
                  <a:lumMod val="10000"/>
                </a:schemeClr>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altLang="en-US" sz="2000" b="1" dirty="0" smtClean="0">
                <a:solidFill>
                  <a:schemeClr val="bg2">
                    <a:lumMod val="10000"/>
                  </a:schemeClr>
                </a:solidFill>
                <a:latin typeface="Times New Roman" panose="02020603050405020304" pitchFamily="18" charset="0"/>
                <a:cs typeface="Times New Roman" panose="02020603050405020304" pitchFamily="18" charset="0"/>
              </a:rPr>
              <a:t>Set </a:t>
            </a:r>
            <a:r>
              <a:rPr lang="en-US" altLang="en-US" sz="2000" b="1" dirty="0">
                <a:solidFill>
                  <a:schemeClr val="bg2">
                    <a:lumMod val="10000"/>
                  </a:schemeClr>
                </a:solidFill>
                <a:latin typeface="Times New Roman" panose="02020603050405020304" pitchFamily="18" charset="0"/>
                <a:cs typeface="Times New Roman" panose="02020603050405020304" pitchFamily="18" charset="0"/>
              </a:rPr>
              <a:t>Up the Frontend</a:t>
            </a:r>
            <a:r>
              <a:rPr lang="en-US" altLang="en-US" sz="2000" b="1" dirty="0" smtClean="0">
                <a:solidFill>
                  <a:schemeClr val="bg2">
                    <a:lumMod val="10000"/>
                  </a:schemeClr>
                </a:solidFill>
                <a:latin typeface="Times New Roman" panose="02020603050405020304" pitchFamily="18" charset="0"/>
                <a:cs typeface="Times New Roman" panose="02020603050405020304" pitchFamily="18" charset="0"/>
              </a:rPr>
              <a:t>:</a:t>
            </a:r>
            <a:endParaRPr lang="en-US" altLang="en-US" sz="2000" dirty="0">
              <a:solidFill>
                <a:schemeClr val="bg2">
                  <a:lumMod val="10000"/>
                </a:schemeClr>
              </a:solidFill>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altLang="en-US" sz="2000" dirty="0">
                <a:solidFill>
                  <a:schemeClr val="bg2">
                    <a:lumMod val="10000"/>
                  </a:schemeClr>
                </a:solidFill>
                <a:latin typeface="Times New Roman" panose="02020603050405020304" pitchFamily="18" charset="0"/>
                <a:cs typeface="Times New Roman" panose="02020603050405020304" pitchFamily="18" charset="0"/>
              </a:rPr>
              <a:t>Go to the frontend folder:</a:t>
            </a:r>
            <a:br>
              <a:rPr lang="en-US" altLang="en-US" sz="2000" dirty="0">
                <a:solidFill>
                  <a:schemeClr val="bg2">
                    <a:lumMod val="10000"/>
                  </a:schemeClr>
                </a:solidFill>
                <a:latin typeface="Times New Roman" panose="02020603050405020304" pitchFamily="18" charset="0"/>
                <a:cs typeface="Times New Roman" panose="02020603050405020304" pitchFamily="18" charset="0"/>
              </a:rPr>
            </a:br>
            <a:r>
              <a:rPr lang="en-US" altLang="en-US" sz="2000" dirty="0">
                <a:solidFill>
                  <a:schemeClr val="bg2">
                    <a:lumMod val="10000"/>
                  </a:schemeClr>
                </a:solidFill>
                <a:latin typeface="Times New Roman" panose="02020603050405020304" pitchFamily="18" charset="0"/>
                <a:cs typeface="Times New Roman" panose="02020603050405020304" pitchFamily="18" charset="0"/>
              </a:rPr>
              <a:t>	     “cd E:\</a:t>
            </a:r>
            <a:r>
              <a:rPr lang="en-US" altLang="en-US" sz="2000" dirty="0" smtClean="0">
                <a:solidFill>
                  <a:schemeClr val="bg2">
                    <a:lumMod val="10000"/>
                  </a:schemeClr>
                </a:solidFill>
                <a:latin typeface="Times New Roman" panose="02020603050405020304" pitchFamily="18" charset="0"/>
                <a:cs typeface="Times New Roman" panose="02020603050405020304" pitchFamily="18" charset="0"/>
              </a:rPr>
              <a:t>QR-Event-Management-System\frontend</a:t>
            </a:r>
            <a:r>
              <a:rPr lang="en-US" altLang="en-US" sz="2000" dirty="0">
                <a:solidFill>
                  <a:schemeClr val="bg2">
                    <a:lumMod val="10000"/>
                  </a:schemeClr>
                </a:solidFill>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lang="en-US" altLang="en-US" sz="2000" dirty="0">
                <a:solidFill>
                  <a:schemeClr val="bg2">
                    <a:lumMod val="10000"/>
                  </a:schemeClr>
                </a:solidFill>
                <a:latin typeface="Times New Roman" panose="02020603050405020304" pitchFamily="18" charset="0"/>
                <a:cs typeface="Times New Roman" panose="02020603050405020304" pitchFamily="18" charset="0"/>
              </a:rPr>
              <a:t>Install frontend dependencies:</a:t>
            </a:r>
            <a:br>
              <a:rPr lang="en-US" altLang="en-US" sz="2000" dirty="0">
                <a:solidFill>
                  <a:schemeClr val="bg2">
                    <a:lumMod val="10000"/>
                  </a:schemeClr>
                </a:solidFill>
                <a:latin typeface="Times New Roman" panose="02020603050405020304" pitchFamily="18" charset="0"/>
                <a:cs typeface="Times New Roman" panose="02020603050405020304" pitchFamily="18" charset="0"/>
              </a:rPr>
            </a:br>
            <a:r>
              <a:rPr lang="en-US" altLang="en-US" sz="2000" dirty="0">
                <a:solidFill>
                  <a:schemeClr val="bg2">
                    <a:lumMod val="10000"/>
                  </a:schemeClr>
                </a:solidFill>
                <a:latin typeface="Times New Roman" panose="02020603050405020304" pitchFamily="18" charset="0"/>
                <a:cs typeface="Times New Roman" panose="02020603050405020304" pitchFamily="18" charset="0"/>
              </a:rPr>
              <a:t>		“npm install”</a:t>
            </a:r>
          </a:p>
          <a:p>
            <a:pPr eaLnBrk="0" fontAlgn="base" hangingPunct="0">
              <a:lnSpc>
                <a:spcPct val="100000"/>
              </a:lnSpc>
              <a:spcBef>
                <a:spcPct val="0"/>
              </a:spcBef>
              <a:spcAft>
                <a:spcPct val="0"/>
              </a:spcAft>
            </a:pPr>
            <a:r>
              <a:rPr lang="en-US" altLang="en-US" sz="2000" dirty="0">
                <a:solidFill>
                  <a:schemeClr val="bg2">
                    <a:lumMod val="10000"/>
                  </a:schemeClr>
                </a:solidFill>
                <a:latin typeface="Times New Roman" panose="02020603050405020304" pitchFamily="18" charset="0"/>
                <a:cs typeface="Times New Roman" panose="02020603050405020304" pitchFamily="18" charset="0"/>
              </a:rPr>
              <a:t>Start the frontend server:</a:t>
            </a:r>
            <a:br>
              <a:rPr lang="en-US" altLang="en-US" sz="2000" dirty="0">
                <a:solidFill>
                  <a:schemeClr val="bg2">
                    <a:lumMod val="10000"/>
                  </a:schemeClr>
                </a:solidFill>
                <a:latin typeface="Times New Roman" panose="02020603050405020304" pitchFamily="18" charset="0"/>
                <a:cs typeface="Times New Roman" panose="02020603050405020304" pitchFamily="18" charset="0"/>
              </a:rPr>
            </a:br>
            <a:r>
              <a:rPr lang="en-US" altLang="en-US" sz="2000" dirty="0">
                <a:solidFill>
                  <a:schemeClr val="bg2">
                    <a:lumMod val="10000"/>
                  </a:schemeClr>
                </a:solidFill>
                <a:latin typeface="Times New Roman" panose="02020603050405020304" pitchFamily="18" charset="0"/>
                <a:cs typeface="Times New Roman" panose="02020603050405020304" pitchFamily="18" charset="0"/>
              </a:rPr>
              <a:t>		“npm start”</a:t>
            </a:r>
          </a:p>
          <a:p>
            <a:pPr eaLnBrk="0" fontAlgn="base" hangingPunct="0">
              <a:lnSpc>
                <a:spcPct val="100000"/>
              </a:lnSpc>
              <a:spcBef>
                <a:spcPct val="0"/>
              </a:spcBef>
              <a:spcAft>
                <a:spcPct val="0"/>
              </a:spcAft>
            </a:pPr>
            <a:r>
              <a:rPr lang="en-US" altLang="en-US" sz="2000" dirty="0">
                <a:solidFill>
                  <a:schemeClr val="bg2">
                    <a:lumMod val="10000"/>
                  </a:schemeClr>
                </a:solidFill>
                <a:latin typeface="Times New Roman" panose="02020603050405020304" pitchFamily="18" charset="0"/>
                <a:cs typeface="Times New Roman" panose="02020603050405020304" pitchFamily="18" charset="0"/>
              </a:rPr>
              <a:t>Open your browser and visit “http://localhost:3000” to see the app.</a:t>
            </a:r>
          </a:p>
          <a:p>
            <a:pPr marL="0" lvl="0" indent="0" eaLnBrk="0" fontAlgn="base" hangingPunct="0">
              <a:lnSpc>
                <a:spcPct val="100000"/>
              </a:lnSpc>
              <a:spcBef>
                <a:spcPct val="0"/>
              </a:spcBef>
              <a:spcAft>
                <a:spcPct val="0"/>
              </a:spcAft>
              <a:buNone/>
            </a:pPr>
            <a:endParaRPr lang="en-US" altLang="en-US" sz="2000" dirty="0">
              <a:latin typeface="Arial" panose="020B0604020202020204" pitchFamily="34" charset="0"/>
            </a:endParaRPr>
          </a:p>
          <a:p>
            <a:pPr marL="0" indent="0">
              <a:buNone/>
            </a:pPr>
            <a:endParaRPr lang="en-US" sz="2000" dirty="0"/>
          </a:p>
        </p:txBody>
      </p:sp>
    </p:spTree>
    <p:extLst>
      <p:ext uri="{BB962C8B-B14F-4D97-AF65-F5344CB8AC3E}">
        <p14:creationId xmlns:p14="http://schemas.microsoft.com/office/powerpoint/2010/main" val="2860127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dirty="0">
                <a:latin typeface="Times New Roman" panose="02020603050405020304" pitchFamily="18" charset="0"/>
                <a:cs typeface="Times New Roman" panose="02020603050405020304" pitchFamily="18" charset="0"/>
              </a:rPr>
              <a:t>Results</a:t>
            </a:r>
            <a:endParaRPr lang="en-US" sz="4000" dirty="0"/>
          </a:p>
        </p:txBody>
      </p:sp>
      <p:pic>
        <p:nvPicPr>
          <p:cNvPr id="4" name="Content Placeholder 5">
            <a:extLst>
              <a:ext uri="{FF2B5EF4-FFF2-40B4-BE49-F238E27FC236}">
                <a16:creationId xmlns:lc="http://schemas.openxmlformats.org/drawingml/2006/lockedCanvas" xmlns:a16="http://schemas.microsoft.com/office/drawing/2014/main" xmlns="" id="{C9B1B727-8F87-3A1E-B077-F25C7BDCB7D1}"/>
              </a:ext>
            </a:extLst>
          </p:cNvPr>
          <p:cNvPicPr>
            <a:picLocks noGrp="1" noChangeAspect="1"/>
          </p:cNvPicPr>
          <p:nvPr>
            <p:ph idx="1"/>
          </p:nvPr>
        </p:nvPicPr>
        <p:blipFill>
          <a:blip r:embed="rId2"/>
          <a:stretch>
            <a:fillRect/>
          </a:stretch>
        </p:blipFill>
        <p:spPr>
          <a:xfrm>
            <a:off x="1732407" y="2554827"/>
            <a:ext cx="8324850" cy="3514725"/>
          </a:xfrm>
          <a:prstGeom prst="rect">
            <a:avLst/>
          </a:prstGeom>
        </p:spPr>
      </p:pic>
      <p:sp>
        <p:nvSpPr>
          <p:cNvPr id="5" name="Rectangle 4"/>
          <p:cNvSpPr/>
          <p:nvPr/>
        </p:nvSpPr>
        <p:spPr>
          <a:xfrm>
            <a:off x="1115985" y="1597977"/>
            <a:ext cx="4089581" cy="369332"/>
          </a:xfrm>
          <a:prstGeom prst="rect">
            <a:avLst/>
          </a:prstGeom>
        </p:spPr>
        <p:txBody>
          <a:bodyPr wrap="none">
            <a:spAutoFit/>
          </a:bodyPr>
          <a:lstStyle/>
          <a:p>
            <a:r>
              <a:rPr lang="en-US" dirty="0" smtClean="0">
                <a:latin typeface="Times New Roman" panose="02020603050405020304" pitchFamily="18" charset="0"/>
                <a:cs typeface="Times New Roman" panose="02020603050405020304" pitchFamily="18" charset="0"/>
              </a:rPr>
              <a:t>After running  both frontend and backend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4299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8AC29-0C86-8529-057F-836AC61BCA90}"/>
              </a:ext>
            </a:extLst>
          </p:cNvPr>
          <p:cNvSpPr>
            <a:spLocks noGrp="1"/>
          </p:cNvSpPr>
          <p:nvPr>
            <p:ph type="title"/>
          </p:nvPr>
        </p:nvSpPr>
        <p:spPr>
          <a:xfrm>
            <a:off x="838199" y="321318"/>
            <a:ext cx="10515600" cy="1149914"/>
          </a:xfrm>
        </p:spPr>
        <p:txBody>
          <a:bodyPr>
            <a:normAutofit/>
          </a:bodyPr>
          <a:lstStyle/>
          <a:p>
            <a:pPr algn="ctr"/>
            <a:r>
              <a:rPr lang="en-US" sz="4000" b="1" dirty="0">
                <a:latin typeface="Times New Roman" panose="02020603050405020304" pitchFamily="18" charset="0"/>
                <a:cs typeface="Times New Roman" panose="02020603050405020304" pitchFamily="18" charset="0"/>
              </a:rPr>
              <a:t>Results</a:t>
            </a:r>
            <a:endParaRPr lang="en-US" sz="4000" dirty="0"/>
          </a:p>
        </p:txBody>
      </p:sp>
      <p:pic>
        <p:nvPicPr>
          <p:cNvPr id="9" name="Content Placeholder 8">
            <a:extLst>
              <a:ext uri="{FF2B5EF4-FFF2-40B4-BE49-F238E27FC236}">
                <a16:creationId xmlns="" xmlns:a16="http://schemas.microsoft.com/office/drawing/2014/main" id="{34EEC583-9BDB-14EC-66EE-9DEAC7BA0A64}"/>
              </a:ext>
            </a:extLst>
          </p:cNvPr>
          <p:cNvPicPr>
            <a:picLocks noGrp="1" noChangeAspect="1"/>
          </p:cNvPicPr>
          <p:nvPr>
            <p:ph idx="1"/>
          </p:nvPr>
        </p:nvPicPr>
        <p:blipFill>
          <a:blip r:embed="rId2"/>
          <a:stretch>
            <a:fillRect/>
          </a:stretch>
        </p:blipFill>
        <p:spPr>
          <a:xfrm>
            <a:off x="1901446" y="1935353"/>
            <a:ext cx="8757409" cy="4351338"/>
          </a:xfrm>
          <a:prstGeom prst="rect">
            <a:avLst/>
          </a:prstGeom>
        </p:spPr>
      </p:pic>
      <p:sp>
        <p:nvSpPr>
          <p:cNvPr id="3" name="Rectangle 2"/>
          <p:cNvSpPr/>
          <p:nvPr/>
        </p:nvSpPr>
        <p:spPr>
          <a:xfrm>
            <a:off x="989491" y="1240399"/>
            <a:ext cx="1608774" cy="461665"/>
          </a:xfrm>
          <a:prstGeom prst="rect">
            <a:avLst/>
          </a:prstGeom>
        </p:spPr>
        <p:txBody>
          <a:bodyPr wrap="none">
            <a:spAutoFit/>
          </a:bodyPr>
          <a:lstStyle/>
          <a:p>
            <a:r>
              <a:rPr lang="en-US" sz="2400" dirty="0" smtClean="0"/>
              <a:t>Login page:</a:t>
            </a:r>
            <a:endParaRPr lang="en-US" sz="2400" dirty="0"/>
          </a:p>
        </p:txBody>
      </p:sp>
    </p:spTree>
    <p:extLst>
      <p:ext uri="{BB962C8B-B14F-4D97-AF65-F5344CB8AC3E}">
        <p14:creationId xmlns:p14="http://schemas.microsoft.com/office/powerpoint/2010/main" val="749815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DE9739-FD1D-4895-E96D-C8A07C4CCDC2}"/>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Registration Page:</a:t>
            </a:r>
          </a:p>
        </p:txBody>
      </p:sp>
      <p:pic>
        <p:nvPicPr>
          <p:cNvPr id="5" name="Content Placeholder 4">
            <a:extLst>
              <a:ext uri="{FF2B5EF4-FFF2-40B4-BE49-F238E27FC236}">
                <a16:creationId xmlns="" xmlns:a16="http://schemas.microsoft.com/office/drawing/2014/main" id="{5A492672-4252-3782-A70B-348BA0AAA55D}"/>
              </a:ext>
            </a:extLst>
          </p:cNvPr>
          <p:cNvPicPr>
            <a:picLocks noGrp="1" noChangeAspect="1"/>
          </p:cNvPicPr>
          <p:nvPr>
            <p:ph idx="1"/>
          </p:nvPr>
        </p:nvPicPr>
        <p:blipFill>
          <a:blip r:embed="rId2"/>
          <a:stretch>
            <a:fillRect/>
          </a:stretch>
        </p:blipFill>
        <p:spPr>
          <a:xfrm>
            <a:off x="1569250" y="1825625"/>
            <a:ext cx="9053499" cy="4351338"/>
          </a:xfrm>
          <a:prstGeom prst="rect">
            <a:avLst/>
          </a:prstGeom>
        </p:spPr>
      </p:pic>
    </p:spTree>
    <p:extLst>
      <p:ext uri="{BB962C8B-B14F-4D97-AF65-F5344CB8AC3E}">
        <p14:creationId xmlns:p14="http://schemas.microsoft.com/office/powerpoint/2010/main" val="30655760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D033ED-A837-5B41-18E7-CCCA2FEF56B8}"/>
              </a:ext>
            </a:extLst>
          </p:cNvPr>
          <p:cNvSpPr>
            <a:spLocks noGrp="1"/>
          </p:cNvSpPr>
          <p:nvPr>
            <p:ph type="title"/>
          </p:nvPr>
        </p:nvSpPr>
        <p:spPr/>
        <p:txBody>
          <a:bodyPr>
            <a:normAutofit/>
          </a:bodyPr>
          <a:lstStyle/>
          <a:p>
            <a:r>
              <a:rPr lang="en-US" sz="2000" dirty="0" smtClean="0">
                <a:latin typeface="Times New Roman" panose="02020603050405020304" pitchFamily="18" charset="0"/>
                <a:cs typeface="Times New Roman" panose="02020603050405020304" pitchFamily="18" charset="0"/>
              </a:rPr>
              <a:t>Home </a:t>
            </a:r>
            <a:r>
              <a:rPr lang="en-US" sz="2000" dirty="0">
                <a:latin typeface="Times New Roman" panose="02020603050405020304" pitchFamily="18" charset="0"/>
                <a:cs typeface="Times New Roman" panose="02020603050405020304" pitchFamily="18" charset="0"/>
              </a:rPr>
              <a:t>Page:</a:t>
            </a:r>
          </a:p>
        </p:txBody>
      </p:sp>
      <p:pic>
        <p:nvPicPr>
          <p:cNvPr id="4" name="Content Placeholder 3">
            <a:extLst>
              <a:ext uri="{FF2B5EF4-FFF2-40B4-BE49-F238E27FC236}">
                <a16:creationId xmlns="" xmlns:a16="http://schemas.microsoft.com/office/drawing/2014/main" id="{04843BD9-D9E8-DDFD-9CB6-753D64BBD9AC}"/>
              </a:ext>
            </a:extLst>
          </p:cNvPr>
          <p:cNvPicPr>
            <a:picLocks noGrp="1" noChangeAspect="1"/>
          </p:cNvPicPr>
          <p:nvPr>
            <p:ph idx="1"/>
          </p:nvPr>
        </p:nvPicPr>
        <p:blipFill>
          <a:blip r:embed="rId2"/>
          <a:stretch>
            <a:fillRect/>
          </a:stretch>
        </p:blipFill>
        <p:spPr>
          <a:xfrm>
            <a:off x="2010237" y="1825625"/>
            <a:ext cx="8171526" cy="4351338"/>
          </a:xfrm>
          <a:prstGeom prst="rect">
            <a:avLst/>
          </a:prstGeom>
        </p:spPr>
      </p:pic>
    </p:spTree>
    <p:extLst>
      <p:ext uri="{BB962C8B-B14F-4D97-AF65-F5344CB8AC3E}">
        <p14:creationId xmlns:p14="http://schemas.microsoft.com/office/powerpoint/2010/main" val="9825164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D74395-8E76-3F2D-55EC-0E63491378E3}"/>
              </a:ext>
            </a:extLst>
          </p:cNvPr>
          <p:cNvSpPr>
            <a:spLocks noGrp="1"/>
          </p:cNvSpPr>
          <p:nvPr>
            <p:ph type="title"/>
          </p:nvPr>
        </p:nvSpPr>
        <p:spPr>
          <a:xfrm>
            <a:off x="646982" y="276047"/>
            <a:ext cx="1518248" cy="1573160"/>
          </a:xfrm>
        </p:spPr>
        <p:txBody>
          <a:bodyPr>
            <a:normAutofit/>
          </a:bodyPr>
          <a:lstStyle/>
          <a:p>
            <a:r>
              <a:rPr lang="en-US" sz="2000" dirty="0" smtClean="0">
                <a:latin typeface="Times New Roman" panose="02020603050405020304" pitchFamily="18" charset="0"/>
                <a:cs typeface="Times New Roman" panose="02020603050405020304" pitchFamily="18" charset="0"/>
              </a:rPr>
              <a:t>Event Page:</a:t>
            </a:r>
            <a:endParaRPr lang="en-US" sz="2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 xmlns:a16="http://schemas.microsoft.com/office/drawing/2014/main" id="{CDC96761-633C-CD00-3ACC-FE0F6DA0E1B2}"/>
              </a:ext>
            </a:extLst>
          </p:cNvPr>
          <p:cNvPicPr>
            <a:picLocks noGrp="1" noChangeAspect="1"/>
          </p:cNvPicPr>
          <p:nvPr>
            <p:ph idx="1"/>
          </p:nvPr>
        </p:nvPicPr>
        <p:blipFill>
          <a:blip r:embed="rId2"/>
          <a:stretch>
            <a:fillRect/>
          </a:stretch>
        </p:blipFill>
        <p:spPr>
          <a:xfrm>
            <a:off x="453838" y="1952635"/>
            <a:ext cx="5299981" cy="3680414"/>
          </a:xfrm>
          <a:prstGeom prst="rect">
            <a:avLst/>
          </a:prstGeom>
        </p:spPr>
      </p:pic>
      <p:pic>
        <p:nvPicPr>
          <p:cNvPr id="5" name="Picture 4">
            <a:extLst>
              <a:ext uri="{FF2B5EF4-FFF2-40B4-BE49-F238E27FC236}">
                <a16:creationId xmlns="" xmlns:a16="http://schemas.microsoft.com/office/drawing/2014/main" id="{1AA5427A-5BA8-9060-F02E-87658782DCFC}"/>
              </a:ext>
            </a:extLst>
          </p:cNvPr>
          <p:cNvPicPr>
            <a:picLocks noChangeAspect="1"/>
          </p:cNvPicPr>
          <p:nvPr/>
        </p:nvPicPr>
        <p:blipFill>
          <a:blip r:embed="rId3"/>
          <a:stretch>
            <a:fillRect/>
          </a:stretch>
        </p:blipFill>
        <p:spPr>
          <a:xfrm>
            <a:off x="6047117" y="1921512"/>
            <a:ext cx="5716345" cy="3711537"/>
          </a:xfrm>
          <a:prstGeom prst="rect">
            <a:avLst/>
          </a:prstGeom>
        </p:spPr>
      </p:pic>
    </p:spTree>
    <p:extLst>
      <p:ext uri="{BB962C8B-B14F-4D97-AF65-F5344CB8AC3E}">
        <p14:creationId xmlns:p14="http://schemas.microsoft.com/office/powerpoint/2010/main" val="42474698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1702C1-CC2E-32A4-D80F-0D382B660EEB}"/>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Contact </a:t>
            </a:r>
            <a:r>
              <a:rPr lang="en-US" sz="2000" dirty="0" smtClean="0">
                <a:latin typeface="Times New Roman" panose="02020603050405020304" pitchFamily="18" charset="0"/>
                <a:cs typeface="Times New Roman" panose="02020603050405020304" pitchFamily="18" charset="0"/>
              </a:rPr>
              <a:t>us &amp; Feedback Page</a:t>
            </a:r>
            <a:r>
              <a:rPr lang="en-US" sz="2000" dirty="0">
                <a:latin typeface="Times New Roman" panose="02020603050405020304" pitchFamily="18" charset="0"/>
                <a:cs typeface="Times New Roman" panose="02020603050405020304" pitchFamily="18" charset="0"/>
              </a:rPr>
              <a:t>:</a:t>
            </a:r>
          </a:p>
        </p:txBody>
      </p:sp>
      <p:pic>
        <p:nvPicPr>
          <p:cNvPr id="4" name="Content Placeholder 3">
            <a:extLst>
              <a:ext uri="{FF2B5EF4-FFF2-40B4-BE49-F238E27FC236}">
                <a16:creationId xmlns="" xmlns:a16="http://schemas.microsoft.com/office/drawing/2014/main" id="{8D7177BB-BBA2-EB02-A6AD-01B39BD0ADB0}"/>
              </a:ext>
            </a:extLst>
          </p:cNvPr>
          <p:cNvPicPr>
            <a:picLocks noGrp="1" noChangeAspect="1"/>
          </p:cNvPicPr>
          <p:nvPr>
            <p:ph idx="1"/>
          </p:nvPr>
        </p:nvPicPr>
        <p:blipFill>
          <a:blip r:embed="rId2"/>
          <a:stretch>
            <a:fillRect/>
          </a:stretch>
        </p:blipFill>
        <p:spPr>
          <a:xfrm>
            <a:off x="1545304" y="1690687"/>
            <a:ext cx="8814848" cy="4582293"/>
          </a:xfrm>
          <a:prstGeom prst="rect">
            <a:avLst/>
          </a:prstGeom>
        </p:spPr>
      </p:pic>
    </p:spTree>
    <p:extLst>
      <p:ext uri="{BB962C8B-B14F-4D97-AF65-F5344CB8AC3E}">
        <p14:creationId xmlns:p14="http://schemas.microsoft.com/office/powerpoint/2010/main" val="2150619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1184" y="1629400"/>
            <a:ext cx="6096000" cy="3323987"/>
          </a:xfrm>
          <a:prstGeom prst="rect">
            <a:avLst/>
          </a:prstGeom>
        </p:spPr>
        <p:txBody>
          <a:bodyPr>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Abstract</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Introduction</a:t>
            </a:r>
          </a:p>
          <a:p>
            <a:pPr marL="285750" indent="-28575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Requirements</a:t>
            </a:r>
          </a:p>
          <a:p>
            <a:pPr marL="285750" indent="-28575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Methodology</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Implementation</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Results </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Conclusion</a:t>
            </a:r>
          </a:p>
        </p:txBody>
      </p:sp>
      <p:sp>
        <p:nvSpPr>
          <p:cNvPr id="3" name="Rectangle 2"/>
          <p:cNvSpPr/>
          <p:nvPr/>
        </p:nvSpPr>
        <p:spPr>
          <a:xfrm>
            <a:off x="4971618" y="674870"/>
            <a:ext cx="1838965" cy="707886"/>
          </a:xfrm>
          <a:prstGeom prst="rect">
            <a:avLst/>
          </a:prstGeom>
        </p:spPr>
        <p:txBody>
          <a:bodyPr wrap="none">
            <a:spAutoFit/>
          </a:bodyPr>
          <a:lstStyle/>
          <a:p>
            <a:r>
              <a:rPr lang="en-US" sz="4000" b="1" dirty="0">
                <a:latin typeface="Times New Roman" panose="02020603050405020304" pitchFamily="18" charset="0"/>
                <a:cs typeface="Times New Roman" panose="02020603050405020304" pitchFamily="18" charset="0"/>
              </a:rPr>
              <a:t>Outline</a:t>
            </a:r>
            <a:endParaRPr lang="en-US" sz="4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494" y="1382756"/>
            <a:ext cx="6613441" cy="4999944"/>
          </a:xfrm>
          <a:prstGeom prst="rect">
            <a:avLst/>
          </a:prstGeom>
        </p:spPr>
      </p:pic>
    </p:spTree>
    <p:extLst>
      <p:ext uri="{BB962C8B-B14F-4D97-AF65-F5344CB8AC3E}">
        <p14:creationId xmlns:p14="http://schemas.microsoft.com/office/powerpoint/2010/main" val="30150851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45CF25-64D4-120E-DE8B-08F47341694B}"/>
              </a:ext>
            </a:extLst>
          </p:cNvPr>
          <p:cNvSpPr>
            <a:spLocks noGrp="1"/>
          </p:cNvSpPr>
          <p:nvPr>
            <p:ph type="title"/>
          </p:nvPr>
        </p:nvSpPr>
        <p:spPr/>
        <p:txBody>
          <a:bodyPr>
            <a:normAutofit/>
          </a:bodyPr>
          <a:lstStyle/>
          <a:p>
            <a:r>
              <a:rPr lang="en-US" sz="2000" dirty="0" smtClean="0">
                <a:latin typeface="Times New Roman" panose="02020603050405020304" pitchFamily="18" charset="0"/>
                <a:cs typeface="Times New Roman" panose="02020603050405020304" pitchFamily="18" charset="0"/>
              </a:rPr>
              <a:t>Update Profile</a:t>
            </a:r>
            <a:endParaRPr lang="en-US" sz="2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 xmlns:a16="http://schemas.microsoft.com/office/drawing/2014/main" id="{F57D1F7B-6C4D-A187-626C-C402C3CDF5C0}"/>
              </a:ext>
            </a:extLst>
          </p:cNvPr>
          <p:cNvPicPr>
            <a:picLocks noGrp="1" noChangeAspect="1"/>
          </p:cNvPicPr>
          <p:nvPr>
            <p:ph idx="1"/>
          </p:nvPr>
        </p:nvPicPr>
        <p:blipFill>
          <a:blip r:embed="rId2"/>
          <a:stretch>
            <a:fillRect/>
          </a:stretch>
        </p:blipFill>
        <p:spPr>
          <a:xfrm>
            <a:off x="3399371" y="1366683"/>
            <a:ext cx="5990435" cy="4827639"/>
          </a:xfrm>
          <a:prstGeom prst="rect">
            <a:avLst/>
          </a:prstGeom>
        </p:spPr>
      </p:pic>
    </p:spTree>
    <p:extLst>
      <p:ext uri="{BB962C8B-B14F-4D97-AF65-F5344CB8AC3E}">
        <p14:creationId xmlns:p14="http://schemas.microsoft.com/office/powerpoint/2010/main" val="11418461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B214CB-96A7-3E6F-1B9A-6053DB1D0EF7}"/>
              </a:ext>
            </a:extLst>
          </p:cNvPr>
          <p:cNvSpPr>
            <a:spLocks noGrp="1"/>
          </p:cNvSpPr>
          <p:nvPr>
            <p:ph type="title"/>
          </p:nvPr>
        </p:nvSpPr>
        <p:spPr/>
        <p:txBody>
          <a:bodyPr>
            <a:normAutofit/>
          </a:bodyPr>
          <a:lstStyle/>
          <a:p>
            <a:r>
              <a:rPr lang="en-US" sz="2000" dirty="0" smtClean="0">
                <a:latin typeface="Times New Roman" panose="02020603050405020304" pitchFamily="18" charset="0"/>
                <a:cs typeface="Times New Roman" panose="02020603050405020304" pitchFamily="18" charset="0"/>
              </a:rPr>
              <a:t>Booked Events</a:t>
            </a:r>
            <a:endParaRPr lang="en-US" sz="2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 xmlns:a16="http://schemas.microsoft.com/office/drawing/2014/main" id="{A0078C75-D68D-E5E8-B9A7-34105E3AC820}"/>
              </a:ext>
            </a:extLst>
          </p:cNvPr>
          <p:cNvPicPr>
            <a:picLocks noGrp="1" noChangeAspect="1"/>
          </p:cNvPicPr>
          <p:nvPr>
            <p:ph idx="1"/>
          </p:nvPr>
        </p:nvPicPr>
        <p:blipFill>
          <a:blip r:embed="rId2"/>
          <a:stretch>
            <a:fillRect/>
          </a:stretch>
        </p:blipFill>
        <p:spPr>
          <a:xfrm>
            <a:off x="838200" y="1523700"/>
            <a:ext cx="7583424" cy="4351338"/>
          </a:xfrm>
          <a:prstGeom prst="rect">
            <a:avLst/>
          </a:prstGeom>
        </p:spPr>
      </p:pic>
      <p:pic>
        <p:nvPicPr>
          <p:cNvPr id="3" name="Picture 2"/>
          <p:cNvPicPr>
            <a:picLocks noChangeAspect="1"/>
          </p:cNvPicPr>
          <p:nvPr/>
        </p:nvPicPr>
        <p:blipFill>
          <a:blip r:embed="rId3"/>
          <a:stretch>
            <a:fillRect/>
          </a:stretch>
        </p:blipFill>
        <p:spPr>
          <a:xfrm>
            <a:off x="9345084" y="2301134"/>
            <a:ext cx="1932599" cy="2438611"/>
          </a:xfrm>
          <a:prstGeom prst="rect">
            <a:avLst/>
          </a:prstGeom>
        </p:spPr>
      </p:pic>
    </p:spTree>
    <p:extLst>
      <p:ext uri="{BB962C8B-B14F-4D97-AF65-F5344CB8AC3E}">
        <p14:creationId xmlns:p14="http://schemas.microsoft.com/office/powerpoint/2010/main" val="3750438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FCB38F-B46E-6232-041F-4544E5C3519F}"/>
              </a:ext>
            </a:extLst>
          </p:cNvPr>
          <p:cNvSpPr>
            <a:spLocks noGrp="1"/>
          </p:cNvSpPr>
          <p:nvPr>
            <p:ph type="title"/>
          </p:nvPr>
        </p:nvSpPr>
        <p:spPr>
          <a:xfrm>
            <a:off x="650748" y="520573"/>
            <a:ext cx="10515600" cy="1325563"/>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716280" y="2215041"/>
            <a:ext cx="1038453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 conclusion, the Event Management System (EMS) built with the MERN stack offers a scalable,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efficient, and interactive platform for managing events. By combining </a:t>
            </a:r>
            <a:r>
              <a:rPr kumimoji="0" 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MongoDB's</a:t>
            </a: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flexibility, </a:t>
            </a:r>
            <a:r>
              <a:rPr kumimoji="0" 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Node.js's</a:t>
            </a: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real-time capabilities, </a:t>
            </a:r>
            <a:r>
              <a:rPr kumimoji="0" 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Express.js's</a:t>
            </a: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robust routing, and </a:t>
            </a:r>
            <a:r>
              <a:rPr kumimoji="0" 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React.js's</a:t>
            </a: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dynamic user interfaces, the EMS streamlines tasks like registration, ticketing, scheduling, and communication. It serves as a comprehensive tool that enhances event execution and improves attendee experience, from initial registration to post-event</a:t>
            </a:r>
            <a:r>
              <a:rPr kumimoji="0" lang="en-US"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analysis. Suitable for various events, including corporate gatherings, festivals, and workshops, the MERN-based EMS highlights the power of modern web technologies. It simplifies event management, boosts operational efficiency, and provides scalability and maintainability for future growth and feature enhancements.</a:t>
            </a:r>
          </a:p>
        </p:txBody>
      </p:sp>
    </p:spTree>
    <p:extLst>
      <p:ext uri="{BB962C8B-B14F-4D97-AF65-F5344CB8AC3E}">
        <p14:creationId xmlns:p14="http://schemas.microsoft.com/office/powerpoint/2010/main" val="27067950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5897" y="2325957"/>
            <a:ext cx="8926903" cy="2918903"/>
          </a:xfrm>
        </p:spPr>
        <p:txBody>
          <a:bodyPr>
            <a:noAutofit/>
          </a:bodyPr>
          <a:lstStyle/>
          <a:p>
            <a:pPr marL="0" indent="0">
              <a:buNone/>
            </a:pPr>
            <a:r>
              <a:rPr lang="en-US" sz="9600" dirty="0" smtClean="0">
                <a:latin typeface="Bodoni MT Black" panose="02070A03080606020203" pitchFamily="18" charset="0"/>
                <a:cs typeface="Times New Roman" panose="02020603050405020304" pitchFamily="18" charset="0"/>
              </a:rPr>
              <a:t>Thank You!</a:t>
            </a:r>
            <a:endParaRPr lang="en-US" sz="9600" dirty="0">
              <a:latin typeface="Bodoni MT Black" panose="02070A03080606020203" pitchFamily="18" charset="0"/>
              <a:cs typeface="Times New Roman" panose="02020603050405020304" pitchFamily="18" charset="0"/>
            </a:endParaRPr>
          </a:p>
        </p:txBody>
      </p:sp>
    </p:spTree>
    <p:extLst>
      <p:ext uri="{BB962C8B-B14F-4D97-AF65-F5344CB8AC3E}">
        <p14:creationId xmlns:p14="http://schemas.microsoft.com/office/powerpoint/2010/main" val="193420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2DB4CD-49C8-6178-19F6-7CEBE8004838}"/>
              </a:ext>
            </a:extLst>
          </p:cNvPr>
          <p:cNvSpPr>
            <a:spLocks noGrp="1"/>
          </p:cNvSpPr>
          <p:nvPr>
            <p:ph type="title"/>
          </p:nvPr>
        </p:nvSpPr>
        <p:spPr>
          <a:xfrm>
            <a:off x="4898482" y="905291"/>
            <a:ext cx="3203448" cy="854498"/>
          </a:xfrm>
        </p:spPr>
        <p:txBody>
          <a:bodyPr>
            <a:normAutofit/>
          </a:bodyPr>
          <a:lstStyle/>
          <a:p>
            <a:r>
              <a:rPr lang="en-US" sz="4000" b="1" dirty="0" smtClean="0"/>
              <a:t>Abstract</a:t>
            </a:r>
            <a:endParaRPr lang="en-US" sz="4000" b="1" dirty="0"/>
          </a:p>
        </p:txBody>
      </p:sp>
      <p:sp>
        <p:nvSpPr>
          <p:cNvPr id="6" name="TextBox 5">
            <a:extLst>
              <a:ext uri="{FF2B5EF4-FFF2-40B4-BE49-F238E27FC236}">
                <a16:creationId xmlns="" xmlns:a16="http://schemas.microsoft.com/office/drawing/2014/main" id="{C797B4D5-1E0A-2F64-3609-A598E3BC69CB}"/>
              </a:ext>
            </a:extLst>
          </p:cNvPr>
          <p:cNvSpPr txBox="1"/>
          <p:nvPr/>
        </p:nvSpPr>
        <p:spPr>
          <a:xfrm>
            <a:off x="1850136" y="5784106"/>
            <a:ext cx="8403336" cy="458074"/>
          </a:xfrm>
          <a:prstGeom prst="rect">
            <a:avLst/>
          </a:prstGeom>
          <a:noFill/>
        </p:spPr>
        <p:txBody>
          <a:bodyPr wrap="square" rtlCol="0">
            <a:spAutoFit/>
          </a:bodyPr>
          <a:lstStyle/>
          <a:p>
            <a:pPr algn="just">
              <a:lnSpc>
                <a:spcPct val="150000"/>
              </a:lnSpc>
            </a:pPr>
            <a:endParaRPr lang="en-IN" dirty="0">
              <a:latin typeface="Times New Roman" panose="02020603050405020304" pitchFamily="18" charset="0"/>
              <a:cs typeface="Times New Roman" panose="02020603050405020304" pitchFamily="18" charset="0"/>
            </a:endParaRPr>
          </a:p>
        </p:txBody>
      </p:sp>
      <p:sp>
        <p:nvSpPr>
          <p:cNvPr id="9" name="Rectangle 4"/>
          <p:cNvSpPr>
            <a:spLocks noChangeArrowheads="1"/>
          </p:cNvSpPr>
          <p:nvPr/>
        </p:nvSpPr>
        <p:spPr bwMode="auto">
          <a:xfrm>
            <a:off x="1554479" y="2221609"/>
            <a:ext cx="959205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Event Management System is an innovative MERN stack-based platform designed to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revolutionize event planning with an intuitive interface and robust backend capabilities.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Catering to a wide range of events, from personal celebrations like weddings and birthdays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to corporate gatherings such as conferences and seminars, it streamlines key tasks including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participant registration, scheduling, and venue management. The platform offers advanced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features like real-time updates, secure access, and detailed analytics, ensuring seamless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communication and precise coordination. Its user-friendly design and flexible functionality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make it a reliable solution for efficient and hassle-free event execution.</a:t>
            </a:r>
          </a:p>
        </p:txBody>
      </p:sp>
    </p:spTree>
    <p:extLst>
      <p:ext uri="{BB962C8B-B14F-4D97-AF65-F5344CB8AC3E}">
        <p14:creationId xmlns:p14="http://schemas.microsoft.com/office/powerpoint/2010/main" val="1457763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783CF6-48CE-B7BF-BECF-169E8F4A4E5E}"/>
              </a:ext>
            </a:extLst>
          </p:cNvPr>
          <p:cNvSpPr>
            <a:spLocks noGrp="1"/>
          </p:cNvSpPr>
          <p:nvPr>
            <p:ph type="title"/>
          </p:nvPr>
        </p:nvSpPr>
        <p:spPr>
          <a:xfrm>
            <a:off x="3652266" y="1041781"/>
            <a:ext cx="4357878" cy="640715"/>
          </a:xfrm>
        </p:spPr>
        <p:txBody>
          <a:bodyPr>
            <a:normAutofit/>
          </a:bodyPr>
          <a:lstStyle/>
          <a:p>
            <a:r>
              <a:rPr lang="en-US" sz="4000" b="1" dirty="0" smtClean="0">
                <a:latin typeface="Times New Roman" panose="02020603050405020304" pitchFamily="18" charset="0"/>
                <a:cs typeface="Times New Roman" panose="02020603050405020304" pitchFamily="18" charset="0"/>
              </a:rPr>
              <a:t>INTRODUCTION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5AD40106-5BAD-59F0-ACB3-6B6FA421C6EE}"/>
              </a:ext>
            </a:extLst>
          </p:cNvPr>
          <p:cNvSpPr>
            <a:spLocks noGrp="1"/>
          </p:cNvSpPr>
          <p:nvPr>
            <p:ph idx="1"/>
          </p:nvPr>
        </p:nvSpPr>
        <p:spPr>
          <a:xfrm>
            <a:off x="1220724" y="2456561"/>
            <a:ext cx="10133076" cy="299326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Event Management System is an innovative, user-friendly platform designed to simplify event management for both personal and professional gatherings. From birthdays and weddings to conferences and workshops, the system streamlines event planning by reducing inefficiencies, enhancing coordination, and improving attendee experiences. </a:t>
            </a:r>
          </a:p>
          <a:p>
            <a:pPr marL="0" indent="0">
              <a:buNone/>
            </a:pPr>
            <a:r>
              <a:rPr lang="en-US" sz="2000" dirty="0">
                <a:latin typeface="Times New Roman" panose="02020603050405020304" pitchFamily="18" charset="0"/>
                <a:cs typeface="Times New Roman" panose="02020603050405020304" pitchFamily="18" charset="0"/>
              </a:rPr>
              <a:t>With features like intuitive event creation, efficient scheduling, and real-time updates, the platform ensures a smooth and stress-free process for organizers and participants alike. </a:t>
            </a:r>
            <a:r>
              <a:rPr lang="en-US" sz="2000" dirty="0" smtClean="0">
                <a:latin typeface="Times New Roman" panose="02020603050405020304" pitchFamily="18" charset="0"/>
                <a:cs typeface="Times New Roman" panose="02020603050405020304" pitchFamily="18" charset="0"/>
              </a:rPr>
              <a:t>By </a:t>
            </a:r>
            <a:r>
              <a:rPr lang="en-US" sz="2000" dirty="0">
                <a:latin typeface="Times New Roman" panose="02020603050405020304" pitchFamily="18" charset="0"/>
                <a:cs typeface="Times New Roman" panose="02020603050405020304" pitchFamily="18" charset="0"/>
              </a:rPr>
              <a:t>integrating these functionalities seamlessly, the Event Management System helps deliver well-organized, memorable events with ease. </a:t>
            </a:r>
          </a:p>
        </p:txBody>
      </p:sp>
    </p:spTree>
    <p:extLst>
      <p:ext uri="{BB962C8B-B14F-4D97-AF65-F5344CB8AC3E}">
        <p14:creationId xmlns:p14="http://schemas.microsoft.com/office/powerpoint/2010/main" val="480525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0896" y="191389"/>
            <a:ext cx="3496056" cy="1460500"/>
          </a:xfrm>
        </p:spPr>
        <p:txBody>
          <a:bodyPr>
            <a:normAutofit/>
          </a:bodyPr>
          <a:lstStyle/>
          <a:p>
            <a:r>
              <a:rPr lang="en-US" sz="4000" b="1" dirty="0" smtClean="0">
                <a:latin typeface="Times New Roman" panose="02020603050405020304" pitchFamily="18" charset="0"/>
                <a:cs typeface="Times New Roman" panose="02020603050405020304" pitchFamily="18" charset="0"/>
              </a:rPr>
              <a:t>Requirements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51432" y="1651889"/>
            <a:ext cx="7894320" cy="4351338"/>
          </a:xfrm>
        </p:spPr>
        <p:txBody>
          <a:bodyPr>
            <a:normAutofit/>
          </a:bodyPr>
          <a:lstStyle/>
          <a:p>
            <a:pPr marL="342900" marR="0" lvl="0" indent="-342900">
              <a:spcBef>
                <a:spcPts val="220"/>
              </a:spcBef>
              <a:buFont typeface="Wingdings" panose="05000000000000000000" pitchFamily="2" charset="2"/>
              <a:buChar char=""/>
              <a:tabLst>
                <a:tab pos="1410335" algn="l"/>
              </a:tabLst>
            </a:pPr>
            <a:r>
              <a:rPr lang="en-US" sz="2400" b="1" dirty="0">
                <a:latin typeface="Times New Roman" panose="02020603050405020304" pitchFamily="18" charset="0"/>
                <a:ea typeface="Times New Roman" panose="02020603050405020304" pitchFamily="18" charset="0"/>
              </a:rPr>
              <a:t>Software</a:t>
            </a:r>
            <a:r>
              <a:rPr lang="en-US" sz="2400" b="1" spc="-10" dirty="0">
                <a:latin typeface="Times New Roman" panose="02020603050405020304" pitchFamily="18" charset="0"/>
                <a:ea typeface="Times New Roman" panose="02020603050405020304" pitchFamily="18" charset="0"/>
              </a:rPr>
              <a:t> </a:t>
            </a:r>
            <a:r>
              <a:rPr lang="en-US" sz="2400" b="1" spc="-10" dirty="0" smtClean="0">
                <a:latin typeface="Times New Roman" panose="02020603050405020304" pitchFamily="18" charset="0"/>
                <a:ea typeface="Times New Roman" panose="02020603050405020304" pitchFamily="18" charset="0"/>
              </a:rPr>
              <a:t>Requirements</a:t>
            </a:r>
            <a:endParaRPr lang="en-US" sz="2400" b="1" spc="-10" dirty="0">
              <a:latin typeface="Times New Roman" panose="02020603050405020304" pitchFamily="18" charset="0"/>
              <a:ea typeface="Times New Roman" panose="02020603050405020304" pitchFamily="18" charset="0"/>
            </a:endParaRPr>
          </a:p>
          <a:p>
            <a:pPr marL="1200150" lvl="2" indent="-285750">
              <a:spcBef>
                <a:spcPts val="220"/>
              </a:spcBef>
              <a:tabLst>
                <a:tab pos="1410335" algn="l"/>
              </a:tabLst>
            </a:pPr>
            <a:r>
              <a:rPr lang="en-IN" dirty="0" smtClean="0">
                <a:latin typeface="Times New Roman" panose="02020603050405020304" pitchFamily="18" charset="0"/>
                <a:ea typeface="Times New Roman" panose="02020603050405020304" pitchFamily="18" charset="0"/>
              </a:rPr>
              <a:t>Operating </a:t>
            </a:r>
            <a:r>
              <a:rPr lang="en-IN" dirty="0">
                <a:latin typeface="Times New Roman" panose="02020603050405020304" pitchFamily="18" charset="0"/>
                <a:ea typeface="Times New Roman" panose="02020603050405020304" pitchFamily="18" charset="0"/>
              </a:rPr>
              <a:t>System</a:t>
            </a:r>
          </a:p>
          <a:p>
            <a:pPr marL="1200150" lvl="2" indent="-285750">
              <a:spcBef>
                <a:spcPts val="220"/>
              </a:spcBef>
              <a:tabLst>
                <a:tab pos="1410335" algn="l"/>
              </a:tabLst>
            </a:pPr>
            <a:r>
              <a:rPr lang="en-IN" dirty="0" smtClean="0">
                <a:latin typeface="Times New Roman" panose="02020603050405020304" pitchFamily="18" charset="0"/>
                <a:ea typeface="Times New Roman" panose="02020603050405020304" pitchFamily="18" charset="0"/>
              </a:rPr>
              <a:t>Visual </a:t>
            </a:r>
            <a:r>
              <a:rPr lang="en-IN" dirty="0">
                <a:latin typeface="Times New Roman" panose="02020603050405020304" pitchFamily="18" charset="0"/>
                <a:ea typeface="Times New Roman" panose="02020603050405020304" pitchFamily="18" charset="0"/>
              </a:rPr>
              <a:t>Studio Code</a:t>
            </a:r>
          </a:p>
          <a:p>
            <a:pPr marL="342900" marR="0" lvl="0" indent="-342900">
              <a:buFont typeface="Wingdings" panose="05000000000000000000" pitchFamily="2" charset="2"/>
              <a:buChar char="Ø"/>
            </a:pPr>
            <a:r>
              <a:rPr lang="en-IN" sz="2400" b="1" dirty="0">
                <a:latin typeface="Times New Roman" panose="02020603050405020304" pitchFamily="18" charset="0"/>
                <a:ea typeface="Times New Roman" panose="02020603050405020304" pitchFamily="18" charset="0"/>
              </a:rPr>
              <a:t>Backend Development </a:t>
            </a:r>
            <a:r>
              <a:rPr lang="en-IN" sz="2400" b="1" dirty="0" smtClean="0">
                <a:latin typeface="Times New Roman" panose="02020603050405020304" pitchFamily="18" charset="0"/>
                <a:ea typeface="Times New Roman" panose="02020603050405020304" pitchFamily="18" charset="0"/>
              </a:rPr>
              <a:t>Requirements</a:t>
            </a:r>
            <a:endParaRPr lang="en-IN" sz="2400" b="1" dirty="0">
              <a:latin typeface="Times New Roman" panose="02020603050405020304" pitchFamily="18" charset="0"/>
              <a:ea typeface="Times New Roman" panose="02020603050405020304" pitchFamily="18" charset="0"/>
            </a:endParaRPr>
          </a:p>
          <a:p>
            <a:pPr marL="1200150" lvl="2" indent="-285750"/>
            <a:r>
              <a:rPr lang="en-IN" dirty="0">
                <a:latin typeface="Times New Roman" panose="02020603050405020304" pitchFamily="18" charset="0"/>
                <a:ea typeface="Times New Roman" panose="02020603050405020304" pitchFamily="18" charset="0"/>
              </a:rPr>
              <a:t>Node.js</a:t>
            </a:r>
          </a:p>
          <a:p>
            <a:pPr marL="1200150" lvl="2" indent="-285750"/>
            <a:r>
              <a:rPr lang="en-IN" dirty="0">
                <a:latin typeface="Times New Roman" panose="02020603050405020304" pitchFamily="18" charset="0"/>
                <a:ea typeface="Times New Roman" panose="02020603050405020304" pitchFamily="18" charset="0"/>
              </a:rPr>
              <a:t> Express.js</a:t>
            </a:r>
          </a:p>
          <a:p>
            <a:pPr marL="1200150" lvl="2" indent="-285750"/>
            <a:r>
              <a:rPr lang="en-IN" dirty="0">
                <a:latin typeface="Times New Roman" panose="02020603050405020304" pitchFamily="18" charset="0"/>
                <a:ea typeface="Times New Roman" panose="02020603050405020304" pitchFamily="18" charset="0"/>
              </a:rPr>
              <a:t>MongoDB</a:t>
            </a:r>
          </a:p>
          <a:p>
            <a:pPr marL="342900" marR="0" lvl="0" indent="-342900">
              <a:buFont typeface="Wingdings" panose="05000000000000000000" pitchFamily="2" charset="2"/>
              <a:buChar char="Ø"/>
            </a:pPr>
            <a:r>
              <a:rPr lang="en-IN" sz="2400" b="1" dirty="0">
                <a:latin typeface="Times New Roman" panose="02020603050405020304" pitchFamily="18" charset="0"/>
                <a:ea typeface="Times New Roman" panose="02020603050405020304" pitchFamily="18" charset="0"/>
                <a:cs typeface="Times New Roman" panose="02020603050405020304" pitchFamily="18" charset="0"/>
              </a:rPr>
              <a:t>Frontend Development </a:t>
            </a:r>
            <a:r>
              <a:rPr lang="en-IN" sz="2400" b="1" dirty="0" smtClean="0">
                <a:latin typeface="Times New Roman" panose="02020603050405020304" pitchFamily="18" charset="0"/>
                <a:ea typeface="Times New Roman" panose="02020603050405020304" pitchFamily="18" charset="0"/>
                <a:cs typeface="Times New Roman" panose="02020603050405020304" pitchFamily="18" charset="0"/>
              </a:rPr>
              <a:t>Requirements</a:t>
            </a:r>
            <a:endParaRPr lang="en-IN" sz="2400" b="1" dirty="0">
              <a:latin typeface="Times New Roman" panose="02020603050405020304" pitchFamily="18" charset="0"/>
              <a:ea typeface="Times New Roman" panose="02020603050405020304" pitchFamily="18" charset="0"/>
              <a:cs typeface="Times New Roman" panose="02020603050405020304" pitchFamily="18" charset="0"/>
            </a:endParaRPr>
          </a:p>
          <a:p>
            <a:pPr marL="1257300" lvl="2" indent="-342900"/>
            <a:r>
              <a:rPr lang="en-IN" b="1" dirty="0">
                <a:latin typeface="Times New Roman" panose="02020603050405020304" pitchFamily="18" charset="0"/>
                <a:ea typeface="Times New Roman" panose="02020603050405020304" pitchFamily="18" charset="0"/>
                <a:cs typeface="Times New Roman" panose="02020603050405020304" pitchFamily="18" charset="0"/>
              </a:rPr>
              <a:t> </a:t>
            </a:r>
            <a:r>
              <a:rPr lang="en-IN" dirty="0">
                <a:latin typeface="Times New Roman" panose="02020603050405020304" pitchFamily="18" charset="0"/>
                <a:ea typeface="Times New Roman" panose="02020603050405020304" pitchFamily="18" charset="0"/>
                <a:cs typeface="Times New Roman" panose="02020603050405020304" pitchFamily="18" charset="0"/>
              </a:rPr>
              <a:t>React.js</a:t>
            </a:r>
          </a:p>
          <a:p>
            <a:pPr marL="1257300" lvl="2" indent="-342900"/>
            <a:r>
              <a:rPr lang="en-IN" dirty="0">
                <a:latin typeface="Times New Roman" panose="02020603050405020304" pitchFamily="18" charset="0"/>
                <a:ea typeface="Times New Roman" panose="02020603050405020304" pitchFamily="18" charset="0"/>
                <a:cs typeface="Times New Roman" panose="02020603050405020304" pitchFamily="18" charset="0"/>
              </a:rPr>
              <a:t>NPM Packages</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IN" dirty="0">
              <a:latin typeface="Times New Roman" panose="02020603050405020304" pitchFamily="18" charset="0"/>
              <a:ea typeface="Times New Roman" panose="02020603050405020304" pitchFamily="18" charset="0"/>
            </a:endParaRPr>
          </a:p>
          <a:p>
            <a:pPr lvl="1"/>
            <a:endParaRPr lang="en-IN" dirty="0">
              <a:latin typeface="Times New Roman" panose="02020603050405020304" pitchFamily="18" charset="0"/>
              <a:ea typeface="Times New Roman" panose="02020603050405020304" pitchFamily="18" charset="0"/>
            </a:endParaRPr>
          </a:p>
          <a:p>
            <a:pPr marR="0" lvl="0">
              <a:spcBef>
                <a:spcPts val="220"/>
              </a:spcBef>
              <a:tabLst>
                <a:tab pos="1410335" algn="l"/>
              </a:tabLst>
            </a:pPr>
            <a:endParaRPr lang="en-IN" dirty="0">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782" y="1765073"/>
            <a:ext cx="4686954" cy="3488413"/>
          </a:xfrm>
          <a:prstGeom prst="rect">
            <a:avLst/>
          </a:prstGeom>
        </p:spPr>
      </p:pic>
    </p:spTree>
    <p:extLst>
      <p:ext uri="{BB962C8B-B14F-4D97-AF65-F5344CB8AC3E}">
        <p14:creationId xmlns:p14="http://schemas.microsoft.com/office/powerpoint/2010/main" val="3466055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E34551-4B22-B3A5-2DF0-0A3FCA6E21A1}"/>
              </a:ext>
            </a:extLst>
          </p:cNvPr>
          <p:cNvSpPr>
            <a:spLocks noGrp="1"/>
          </p:cNvSpPr>
          <p:nvPr>
            <p:ph type="title"/>
          </p:nvPr>
        </p:nvSpPr>
        <p:spPr>
          <a:xfrm>
            <a:off x="4489704" y="264541"/>
            <a:ext cx="4639056" cy="1344803"/>
          </a:xfrm>
        </p:spPr>
        <p:txBody>
          <a:bodyPr>
            <a:normAutofit/>
          </a:bodyPr>
          <a:lstStyle/>
          <a:p>
            <a:r>
              <a:rPr lang="en-US" sz="4000" b="1" dirty="0" smtClean="0">
                <a:latin typeface="Times New Roman" panose="02020603050405020304" pitchFamily="18" charset="0"/>
                <a:cs typeface="Times New Roman" panose="02020603050405020304" pitchFamily="18" charset="0"/>
              </a:rPr>
              <a:t>Methodology</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0008" y="1928998"/>
            <a:ext cx="6916109" cy="4045271"/>
          </a:xfrm>
        </p:spPr>
      </p:pic>
    </p:spTree>
    <p:extLst>
      <p:ext uri="{BB962C8B-B14F-4D97-AF65-F5344CB8AC3E}">
        <p14:creationId xmlns:p14="http://schemas.microsoft.com/office/powerpoint/2010/main" val="1264241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6384" y="136525"/>
            <a:ext cx="3304032" cy="1325563"/>
          </a:xfrm>
        </p:spPr>
        <p:txBody>
          <a:bodyPr>
            <a:normAutofit/>
          </a:bodyPr>
          <a:lstStyle/>
          <a:p>
            <a:r>
              <a:rPr lang="en-US" sz="4000" b="1" dirty="0" smtClean="0">
                <a:latin typeface="Times New Roman" panose="02020603050405020304" pitchFamily="18" charset="0"/>
                <a:cs typeface="Times New Roman" panose="02020603050405020304" pitchFamily="18" charset="0"/>
              </a:rPr>
              <a:t>Methodology</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1936" y="1462088"/>
            <a:ext cx="9915144" cy="4351338"/>
          </a:xfrm>
        </p:spPr>
        <p:txBody>
          <a:bodyPr>
            <a:normAutofit fontScale="62500" lnSpcReduction="20000"/>
          </a:bodyPr>
          <a:lstStyle/>
          <a:p>
            <a:pPr marL="0" indent="0" algn="just">
              <a:lnSpc>
                <a:spcPct val="170000"/>
              </a:lnSpc>
              <a:buNone/>
            </a:pPr>
            <a:r>
              <a:rPr lang="en-US" b="1" dirty="0">
                <a:solidFill>
                  <a:schemeClr val="bg2">
                    <a:lumMod val="10000"/>
                  </a:schemeClr>
                </a:solidFill>
                <a:latin typeface="Times New Roman" panose="02020603050405020304" pitchFamily="18" charset="0"/>
                <a:cs typeface="Times New Roman" panose="02020603050405020304" pitchFamily="18" charset="0"/>
              </a:rPr>
              <a:t>Design and Development:</a:t>
            </a: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algn="just">
              <a:lnSpc>
                <a:spcPct val="170000"/>
              </a:lnSpc>
            </a:pPr>
            <a:r>
              <a:rPr lang="en-US" b="1" dirty="0">
                <a:solidFill>
                  <a:schemeClr val="bg2">
                    <a:lumMod val="10000"/>
                  </a:schemeClr>
                </a:solidFill>
                <a:latin typeface="Times New Roman" panose="02020603050405020304" pitchFamily="18" charset="0"/>
                <a:cs typeface="Times New Roman" panose="02020603050405020304" pitchFamily="18" charset="0"/>
              </a:rPr>
              <a:t>Frontend</a:t>
            </a:r>
            <a:r>
              <a:rPr lang="en-US" dirty="0">
                <a:solidFill>
                  <a:schemeClr val="bg2">
                    <a:lumMod val="10000"/>
                  </a:schemeClr>
                </a:solidFill>
                <a:latin typeface="Times New Roman" panose="02020603050405020304" pitchFamily="18" charset="0"/>
                <a:cs typeface="Times New Roman" panose="02020603050405020304" pitchFamily="18" charset="0"/>
              </a:rPr>
              <a:t>: The user interface is built using React.js, HTML, CSS, and JavaScript to provide a responsive and user-friendly design.</a:t>
            </a:r>
          </a:p>
          <a:p>
            <a:pPr algn="just">
              <a:lnSpc>
                <a:spcPct val="170000"/>
              </a:lnSpc>
            </a:pPr>
            <a:r>
              <a:rPr lang="en-US" b="1" dirty="0">
                <a:solidFill>
                  <a:schemeClr val="bg2">
                    <a:lumMod val="10000"/>
                  </a:schemeClr>
                </a:solidFill>
                <a:latin typeface="Times New Roman" panose="02020603050405020304" pitchFamily="18" charset="0"/>
                <a:cs typeface="Times New Roman" panose="02020603050405020304" pitchFamily="18" charset="0"/>
              </a:rPr>
              <a:t>Backend</a:t>
            </a:r>
            <a:r>
              <a:rPr lang="en-US" dirty="0">
                <a:solidFill>
                  <a:schemeClr val="bg2">
                    <a:lumMod val="10000"/>
                  </a:schemeClr>
                </a:solidFill>
                <a:latin typeface="Times New Roman" panose="02020603050405020304" pitchFamily="18" charset="0"/>
                <a:cs typeface="Times New Roman" panose="02020603050405020304" pitchFamily="18" charset="0"/>
              </a:rPr>
              <a:t>: The server-side logic is managed using Node.js and Express.js to process requests, manage user data, and interact with the database.</a:t>
            </a:r>
          </a:p>
          <a:p>
            <a:pPr marL="0" indent="0" algn="just">
              <a:lnSpc>
                <a:spcPct val="170000"/>
              </a:lnSpc>
              <a:buNone/>
            </a:pPr>
            <a:r>
              <a:rPr lang="en-US" b="1" dirty="0">
                <a:solidFill>
                  <a:schemeClr val="bg2">
                    <a:lumMod val="10000"/>
                  </a:schemeClr>
                </a:solidFill>
                <a:latin typeface="Times New Roman" panose="02020603050405020304" pitchFamily="18" charset="0"/>
                <a:cs typeface="Times New Roman" panose="02020603050405020304" pitchFamily="18" charset="0"/>
              </a:rPr>
              <a:t>Key Features:</a:t>
            </a: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algn="just">
              <a:lnSpc>
                <a:spcPct val="170000"/>
              </a:lnSpc>
            </a:pPr>
            <a:r>
              <a:rPr lang="en-US" b="1" dirty="0">
                <a:solidFill>
                  <a:schemeClr val="bg2">
                    <a:lumMod val="10000"/>
                  </a:schemeClr>
                </a:solidFill>
                <a:latin typeface="Times New Roman" panose="02020603050405020304" pitchFamily="18" charset="0"/>
                <a:cs typeface="Times New Roman" panose="02020603050405020304" pitchFamily="18" charset="0"/>
              </a:rPr>
              <a:t> User Authentication</a:t>
            </a:r>
            <a:r>
              <a:rPr lang="en-US" dirty="0">
                <a:solidFill>
                  <a:schemeClr val="bg2">
                    <a:lumMod val="10000"/>
                  </a:schemeClr>
                </a:solidFill>
                <a:latin typeface="Times New Roman" panose="02020603050405020304" pitchFamily="18" charset="0"/>
                <a:cs typeface="Times New Roman" panose="02020603050405020304" pitchFamily="18" charset="0"/>
              </a:rPr>
              <a:t>: Secure login and registration using JWT </a:t>
            </a:r>
          </a:p>
          <a:p>
            <a:pPr algn="just">
              <a:lnSpc>
                <a:spcPct val="170000"/>
              </a:lnSpc>
            </a:pPr>
            <a:r>
              <a:rPr lang="en-US" b="1" dirty="0" smtClean="0">
                <a:solidFill>
                  <a:schemeClr val="bg2">
                    <a:lumMod val="10000"/>
                  </a:schemeClr>
                </a:solidFill>
                <a:latin typeface="Times New Roman" panose="02020603050405020304" pitchFamily="18" charset="0"/>
                <a:cs typeface="Times New Roman" panose="02020603050405020304" pitchFamily="18" charset="0"/>
              </a:rPr>
              <a:t> Event </a:t>
            </a:r>
            <a:r>
              <a:rPr lang="en-US" b="1" dirty="0">
                <a:solidFill>
                  <a:schemeClr val="bg2">
                    <a:lumMod val="10000"/>
                  </a:schemeClr>
                </a:solidFill>
                <a:latin typeface="Times New Roman" panose="02020603050405020304" pitchFamily="18" charset="0"/>
                <a:cs typeface="Times New Roman" panose="02020603050405020304" pitchFamily="18" charset="0"/>
              </a:rPr>
              <a:t>Management</a:t>
            </a:r>
            <a:r>
              <a:rPr lang="en-US" dirty="0">
                <a:solidFill>
                  <a:schemeClr val="bg2">
                    <a:lumMod val="10000"/>
                  </a:schemeClr>
                </a:solidFill>
                <a:latin typeface="Times New Roman" panose="02020603050405020304" pitchFamily="18" charset="0"/>
                <a:cs typeface="Times New Roman" panose="02020603050405020304" pitchFamily="18" charset="0"/>
              </a:rPr>
              <a:t>: Users can </a:t>
            </a:r>
            <a:r>
              <a:rPr lang="en-US" dirty="0" smtClean="0">
                <a:solidFill>
                  <a:schemeClr val="bg2">
                    <a:lumMod val="10000"/>
                  </a:schemeClr>
                </a:solidFill>
                <a:latin typeface="Times New Roman" panose="02020603050405020304" pitchFamily="18" charset="0"/>
                <a:cs typeface="Times New Roman" panose="02020603050405020304" pitchFamily="18" charset="0"/>
              </a:rPr>
              <a:t>Login, view current Events, view description, </a:t>
            </a:r>
            <a:r>
              <a:rPr lang="en-US" dirty="0">
                <a:solidFill>
                  <a:schemeClr val="bg2">
                    <a:lumMod val="10000"/>
                  </a:schemeClr>
                </a:solidFill>
                <a:latin typeface="Times New Roman" panose="02020603050405020304" pitchFamily="18" charset="0"/>
                <a:cs typeface="Times New Roman" panose="02020603050405020304" pitchFamily="18" charset="0"/>
              </a:rPr>
              <a:t>and </a:t>
            </a:r>
            <a:r>
              <a:rPr lang="en-US" dirty="0" smtClean="0">
                <a:solidFill>
                  <a:schemeClr val="bg2">
                    <a:lumMod val="10000"/>
                  </a:schemeClr>
                </a:solidFill>
                <a:latin typeface="Times New Roman" panose="02020603050405020304" pitchFamily="18" charset="0"/>
                <a:cs typeface="Times New Roman" panose="02020603050405020304" pitchFamily="18" charset="0"/>
              </a:rPr>
              <a:t>can book an event.</a:t>
            </a: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algn="just">
              <a:lnSpc>
                <a:spcPct val="170000"/>
              </a:lnSpc>
            </a:pP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177124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FC7EC-3C10-A82D-FE11-A222C023DACD}"/>
              </a:ext>
            </a:extLst>
          </p:cNvPr>
          <p:cNvSpPr>
            <a:spLocks noGrp="1"/>
          </p:cNvSpPr>
          <p:nvPr>
            <p:ph type="title"/>
          </p:nvPr>
        </p:nvSpPr>
        <p:spPr>
          <a:xfrm>
            <a:off x="3142488" y="335470"/>
            <a:ext cx="5827776" cy="1325563"/>
          </a:xfrm>
        </p:spPr>
        <p:txBody>
          <a:bodyPr>
            <a:normAutofit/>
          </a:bodyPr>
          <a:lstStyle/>
          <a:p>
            <a:r>
              <a:rPr lang="en-US" sz="4000" b="1" dirty="0" smtClean="0">
                <a:latin typeface="Times New Roman" panose="02020603050405020304" pitchFamily="18" charset="0"/>
                <a:cs typeface="Times New Roman" panose="02020603050405020304" pitchFamily="18" charset="0"/>
              </a:rPr>
              <a:t>SEQUENCE</a:t>
            </a:r>
            <a:r>
              <a:rPr lang="en-US" sz="4000" dirty="0" smtClean="0">
                <a:latin typeface="Times New Roman" panose="02020603050405020304" pitchFamily="18" charset="0"/>
                <a:cs typeface="Times New Roman" panose="02020603050405020304" pitchFamily="18" charset="0"/>
              </a:rPr>
              <a:t> </a:t>
            </a:r>
            <a:r>
              <a:rPr lang="en-US" sz="4000" b="1" dirty="0" smtClean="0">
                <a:latin typeface="Times New Roman" panose="02020603050405020304" pitchFamily="18" charset="0"/>
                <a:cs typeface="Times New Roman" panose="02020603050405020304" pitchFamily="18" charset="0"/>
              </a:rPr>
              <a:t>DIAGRAM</a:t>
            </a:r>
            <a:r>
              <a:rPr lang="en-US" sz="400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F5F60BE4-22B2-2897-F6D6-07F0BDFDAF3B}"/>
              </a:ext>
            </a:extLst>
          </p:cNvPr>
          <p:cNvSpPr>
            <a:spLocks noGrp="1"/>
          </p:cNvSpPr>
          <p:nvPr>
            <p:ph idx="1"/>
          </p:nvPr>
        </p:nvSpPr>
        <p:spPr/>
        <p:txBody>
          <a:bodyPr>
            <a:normAutofit/>
          </a:bodyPr>
          <a:lstStyle/>
          <a:p>
            <a:pPr marL="0" indent="0">
              <a:buNone/>
            </a:pPr>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488" y="1383665"/>
            <a:ext cx="7802880" cy="6502400"/>
          </a:xfrm>
          <a:prstGeom prst="rect">
            <a:avLst/>
          </a:prstGeom>
        </p:spPr>
      </p:pic>
    </p:spTree>
    <p:extLst>
      <p:ext uri="{BB962C8B-B14F-4D97-AF65-F5344CB8AC3E}">
        <p14:creationId xmlns:p14="http://schemas.microsoft.com/office/powerpoint/2010/main" val="3963479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2152" y="209677"/>
            <a:ext cx="5187696" cy="1325563"/>
          </a:xfrm>
        </p:spPr>
        <p:txBody>
          <a:bodyPr>
            <a:normAutofit/>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IMPLEMENTATION</a:t>
            </a:r>
            <a:endParaRPr lang="en-US" sz="4000" b="1" dirty="0">
              <a:solidFill>
                <a:schemeClr val="tx1">
                  <a:lumMod val="95000"/>
                  <a:lumOff val="5000"/>
                </a:schemeClr>
              </a:solidFill>
            </a:endParaRPr>
          </a:p>
        </p:txBody>
      </p:sp>
      <p:sp>
        <p:nvSpPr>
          <p:cNvPr id="10" name="Rectangle 9"/>
          <p:cNvSpPr/>
          <p:nvPr/>
        </p:nvSpPr>
        <p:spPr>
          <a:xfrm>
            <a:off x="620268" y="1230531"/>
            <a:ext cx="10919460" cy="1338828"/>
          </a:xfrm>
          <a:prstGeom prst="rect">
            <a:avLst/>
          </a:prstGeom>
        </p:spPr>
        <p:txBody>
          <a:bodyPr wrap="square">
            <a:spAutoFit/>
          </a:bodyPr>
          <a:lstStyle/>
          <a:p>
            <a:pPr marL="333375" marR="734060" indent="-6350" algn="just">
              <a:lnSpc>
                <a:spcPct val="150000"/>
              </a:lnSpc>
              <a:spcBef>
                <a:spcPts val="1455"/>
              </a:spcBef>
              <a:spcAft>
                <a:spcPts val="0"/>
              </a:spcAft>
            </a:pPr>
            <a:r>
              <a:rPr lang="en-US" dirty="0">
                <a:latin typeface="Times New Roman" panose="02020603050405020304" pitchFamily="18" charset="0"/>
                <a:ea typeface="Times New Roman" panose="02020603050405020304" pitchFamily="18" charset="0"/>
              </a:rPr>
              <a:t>The implementation of the Event Management System platform involves several stages, from designing the user interface to developing the backend and integrating them for seamless functionality. Below is an overview of how the platform is implemented</a:t>
            </a:r>
            <a:endParaRPr lang="en-US" dirty="0">
              <a:effectLst/>
              <a:latin typeface="Times New Roman" panose="02020603050405020304" pitchFamily="18" charset="0"/>
              <a:ea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84" y="2556094"/>
            <a:ext cx="5887272" cy="3848637"/>
          </a:xfrm>
          <a:prstGeom prst="rect">
            <a:avLst/>
          </a:prstGeom>
        </p:spPr>
      </p:pic>
    </p:spTree>
    <p:extLst>
      <p:ext uri="{BB962C8B-B14F-4D97-AF65-F5344CB8AC3E}">
        <p14:creationId xmlns:p14="http://schemas.microsoft.com/office/powerpoint/2010/main" val="27607364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782</Words>
  <Application>Microsoft Office PowerPoint</Application>
  <PresentationFormat>Widescreen</PresentationFormat>
  <Paragraphs>96</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Bodoni MT Black</vt:lpstr>
      <vt:lpstr>Calibri</vt:lpstr>
      <vt:lpstr>Calibri Light</vt:lpstr>
      <vt:lpstr>Times New Roman</vt:lpstr>
      <vt:lpstr>Wingdings</vt:lpstr>
      <vt:lpstr>Office Theme</vt:lpstr>
      <vt:lpstr>Event Management System</vt:lpstr>
      <vt:lpstr>PowerPoint Presentation</vt:lpstr>
      <vt:lpstr>Abstract</vt:lpstr>
      <vt:lpstr>INTRODUCTION</vt:lpstr>
      <vt:lpstr>Requirements</vt:lpstr>
      <vt:lpstr>Methodology</vt:lpstr>
      <vt:lpstr>Methodology</vt:lpstr>
      <vt:lpstr>SEQUENCE DIAGRAM:</vt:lpstr>
      <vt:lpstr>IMPLEMENTATION</vt:lpstr>
      <vt:lpstr>PowerPoint Presentation</vt:lpstr>
      <vt:lpstr>PowerPoint Presentation</vt:lpstr>
      <vt:lpstr>PowerPoint Presentation</vt:lpstr>
      <vt:lpstr>Results</vt:lpstr>
      <vt:lpstr>Results</vt:lpstr>
      <vt:lpstr>Results</vt:lpstr>
      <vt:lpstr>Registration Page:</vt:lpstr>
      <vt:lpstr>Home Page:</vt:lpstr>
      <vt:lpstr>Event Page:</vt:lpstr>
      <vt:lpstr>Contact us &amp; Feedback Page:</vt:lpstr>
      <vt:lpstr>Update Profile</vt:lpstr>
      <vt:lpstr>Booked Events</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Management System</dc:title>
  <dc:creator>pallavi salapati</dc:creator>
  <cp:lastModifiedBy>Microsoft account</cp:lastModifiedBy>
  <cp:revision>34</cp:revision>
  <dcterms:created xsi:type="dcterms:W3CDTF">2025-01-03T10:41:35Z</dcterms:created>
  <dcterms:modified xsi:type="dcterms:W3CDTF">2025-01-04T08:02:57Z</dcterms:modified>
</cp:coreProperties>
</file>